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3"/>
    <p:sldMasterId id="2147483682" r:id="rId4"/>
    <p:sldMasterId id="214748368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</p:sldIdLst>
  <p:sldSz cy="6858000" cx="12192000"/>
  <p:notesSz cx="6858000" cy="9144000"/>
  <p:embeddedFontLst>
    <p:embeddedFont>
      <p:font typeface="Amatic SC"/>
      <p:regular r:id="rId44"/>
      <p:bold r:id="rId45"/>
    </p:embeddedFont>
    <p:embeddedFont>
      <p:font typeface="Oswald"/>
      <p:regular r:id="rId46"/>
      <p:bold r:id="rId47"/>
    </p:embeddedFont>
    <p:embeddedFont>
      <p:font typeface="PT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font" Target="fonts/AmaticSC-regular.fntdata"/><Relationship Id="rId43" Type="http://schemas.openxmlformats.org/officeDocument/2006/relationships/slide" Target="slides/slide37.xml"/><Relationship Id="rId46" Type="http://schemas.openxmlformats.org/officeDocument/2006/relationships/font" Target="fonts/Oswald-regular.fntdata"/><Relationship Id="rId45" Type="http://schemas.openxmlformats.org/officeDocument/2006/relationships/font" Target="fonts/AmaticSC-bold.fntdata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48" Type="http://schemas.openxmlformats.org/officeDocument/2006/relationships/font" Target="fonts/PTSans-regular.fntdata"/><Relationship Id="rId47" Type="http://schemas.openxmlformats.org/officeDocument/2006/relationships/font" Target="fonts/Oswald-bold.fntdata"/><Relationship Id="rId49" Type="http://schemas.openxmlformats.org/officeDocument/2006/relationships/font" Target="fonts/PTSans-bold.fntdata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TSans-boldItalic.fntdata"/><Relationship Id="rId50" Type="http://schemas.openxmlformats.org/officeDocument/2006/relationships/font" Target="fonts/PTSans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7908005241_0_515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7908005241_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https://www.ontariocolleges.ca/en/apply/skilled-trades#:~:text=In%20fact%2C%20it's%20estimated%20that,skilled%20trades%20have%20to%20offer.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7908005241_0_526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7908005241_0_5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The most recent projections estimate about 700,000 skilled trades workers are expected to retire between 2019 and 2028, creating an ever-growing need to recruit and train thousands more.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7908005241_0_75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7908005241_0_7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7909d14a7f_0_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7909d14a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7908005241_0_1086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7908005241_0_10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7908005241_0_109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7908005241_0_10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7908005241_0_110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7908005241_0_1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7908005241_0_111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7908005241_0_1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7908005241_0_1131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7908005241_0_1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7908005241_0_1182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7908005241_0_1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7908005241_0_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7908005241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7908005241_0_1192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7908005241_0_1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7908005241_0_1201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7908005241_0_1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7908005241_0_121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7908005241_0_1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7908005241_0_1219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7908005241_0_1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7908005241_0_1237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7908005241_0_1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7908005241_0_1429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7908005241_0_14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7908005241_0_145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7908005241_0_1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7908005241_0_147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7908005241_0_14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7908005241_0_14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7908005241_0_14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7908005241_0_14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7908005241_0_1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908005241_0_38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908005241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7908005241_0_14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7908005241_0_14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7908005241_0_14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7908005241_0_14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7908005241_0_1574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7908005241_0_15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7908005241_0_1339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7908005241_0_1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7908005241_0_1364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7908005241_0_1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>
                <a:solidFill>
                  <a:schemeClr val="dk1"/>
                </a:solidFill>
              </a:rPr>
              <a:t>Change “AT SCHOOL” for  “Level 1 Training”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7908005241_0_1349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7908005241_0_13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6f57f9e80d_0_1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6f57f9e80d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6f57f9e80d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g6f57f9e80d_0_9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908005241_0_392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908005241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908005241_0_40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908005241_0_4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908005241_0_412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7908005241_0_4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908005241_0_466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7908005241_0_4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7908005241_0_136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7908005241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908005241_0_541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7908005241_0_5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https://london.ctvnews.ca/1-2-million-worker-shortage-expected-in-trades-by-2025-is-stigma-to-blame-1.4733995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3097012" y="1122363"/>
            <a:ext cx="7570987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3097012" y="3602038"/>
            <a:ext cx="7570988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" name="Google Shape;11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" type="body"/>
          </p:nvPr>
        </p:nvSpPr>
        <p:spPr>
          <a:xfrm rot="5400000">
            <a:off x="4148441" y="-1484615"/>
            <a:ext cx="3895119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1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6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1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0" name="Google Shape;110;p18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1" name="Google Shape;111;p18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2" name="Google Shape;112;p18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1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8" name="Google Shape;128;p21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9" name="Google Shape;129;p2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838200" y="1825625"/>
            <a:ext cx="10515600" cy="3895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2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2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6" name="Google Shape;136;p2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3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2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4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2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7" name="Google Shape;157;p26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8" name="Google Shape;158;p2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1" name="Google Shape;161;p2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4" name="Google Shape;164;p28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5" name="Google Shape;165;p2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8" name="Google Shape;168;p29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9" name="Google Shape;169;p29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0" name="Google Shape;170;p2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3" name="Google Shape;173;p3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6" name="Google Shape;176;p31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3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80" name="Google Shape;180;p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3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33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84" name="Google Shape;184;p33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85" name="Google Shape;185;p33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6" name="Google Shape;186;p3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89" name="Google Shape;189;p3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92" name="Google Shape;192;p35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3" name="Google Shape;193;p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" name="Google Shape;35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" name="Google Shape;37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Google Shape;44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Google Shape;45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4" name="Google Shape;5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1" name="Google Shape;61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Google Shape;62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Google Shape;63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3895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8" name="Google Shape;78;p1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4" name="Google Shape;154;p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Relationship Id="rId4" Type="http://schemas.openxmlformats.org/officeDocument/2006/relationships/image" Target="../media/image62.png"/><Relationship Id="rId5" Type="http://schemas.openxmlformats.org/officeDocument/2006/relationships/image" Target="../media/image24.png"/><Relationship Id="rId6" Type="http://schemas.openxmlformats.org/officeDocument/2006/relationships/image" Target="../media/image31.png"/><Relationship Id="rId7" Type="http://schemas.openxmlformats.org/officeDocument/2006/relationships/image" Target="../media/image27.png"/><Relationship Id="rId8" Type="http://schemas.openxmlformats.org/officeDocument/2006/relationships/hyperlink" Target="https://www.ontariocolleges.ca/en/apply/skilled-trades#:~:text=In%20fact%2C%20it's%20estimated%20that,skilled%20trades%20have%20to%20offer.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Relationship Id="rId4" Type="http://schemas.openxmlformats.org/officeDocument/2006/relationships/image" Target="../media/image37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png"/><Relationship Id="rId4" Type="http://schemas.openxmlformats.org/officeDocument/2006/relationships/image" Target="../media/image38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3.png"/><Relationship Id="rId8" Type="http://schemas.openxmlformats.org/officeDocument/2006/relationships/image" Target="../media/image6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0.jpg"/><Relationship Id="rId4" Type="http://schemas.openxmlformats.org/officeDocument/2006/relationships/image" Target="../media/image4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0.jpg"/><Relationship Id="rId4" Type="http://schemas.openxmlformats.org/officeDocument/2006/relationships/image" Target="../media/image4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0.jpg"/><Relationship Id="rId4" Type="http://schemas.openxmlformats.org/officeDocument/2006/relationships/image" Target="../media/image4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8.jpg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15.png"/><Relationship Id="rId7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7.png"/><Relationship Id="rId4" Type="http://schemas.openxmlformats.org/officeDocument/2006/relationships/image" Target="../media/image47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7.png"/><Relationship Id="rId4" Type="http://schemas.openxmlformats.org/officeDocument/2006/relationships/image" Target="../media/image47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7.png"/><Relationship Id="rId4" Type="http://schemas.openxmlformats.org/officeDocument/2006/relationships/image" Target="../media/image47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jpg"/><Relationship Id="rId4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7.png"/><Relationship Id="rId4" Type="http://schemas.openxmlformats.org/officeDocument/2006/relationships/image" Target="../media/image47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9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6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jpg"/><Relationship Id="rId4" Type="http://schemas.openxmlformats.org/officeDocument/2006/relationships/image" Target="../media/image14.jp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jpg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12.png"/><Relationship Id="rId6" Type="http://schemas.openxmlformats.org/officeDocument/2006/relationships/image" Target="../media/image9.png"/><Relationship Id="rId7" Type="http://schemas.openxmlformats.org/officeDocument/2006/relationships/image" Target="../media/image16.png"/><Relationship Id="rId8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5.png"/><Relationship Id="rId4" Type="http://schemas.openxmlformats.org/officeDocument/2006/relationships/image" Target="../media/image21.png"/><Relationship Id="rId5" Type="http://schemas.openxmlformats.org/officeDocument/2006/relationships/image" Target="../media/image20.png"/><Relationship Id="rId6" Type="http://schemas.openxmlformats.org/officeDocument/2006/relationships/image" Target="../media/image26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7"/>
          <p:cNvSpPr txBox="1"/>
          <p:nvPr>
            <p:ph type="ctrTitle"/>
          </p:nvPr>
        </p:nvSpPr>
        <p:spPr>
          <a:xfrm>
            <a:off x="3116712" y="1358313"/>
            <a:ext cx="75711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b="1" lang="en-CA"/>
              <a:t>Apprenticeship</a:t>
            </a:r>
            <a:endParaRPr b="1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CA" sz="4800"/>
              <a:t>Opportunities</a:t>
            </a:r>
            <a:r>
              <a:rPr lang="en-CA" sz="4800"/>
              <a:t>, Process &amp; Timetabling</a:t>
            </a:r>
            <a:endParaRPr sz="4800"/>
          </a:p>
        </p:txBody>
      </p:sp>
      <p:pic>
        <p:nvPicPr>
          <p:cNvPr id="201" name="Google Shape;20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1600" y="4206550"/>
            <a:ext cx="2792262" cy="244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op-2-38.png" id="297" name="Google Shape;297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7199" y="2969409"/>
            <a:ext cx="2216674" cy="3954059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6"/>
          <p:cNvSpPr/>
          <p:nvPr/>
        </p:nvSpPr>
        <p:spPr>
          <a:xfrm>
            <a:off x="0" y="150"/>
            <a:ext cx="12192000" cy="20886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46"/>
          <p:cNvSpPr txBox="1"/>
          <p:nvPr/>
        </p:nvSpPr>
        <p:spPr>
          <a:xfrm>
            <a:off x="1152767" y="241650"/>
            <a:ext cx="8680500" cy="172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By 2025, What percentage of Occupations will be in the skilled Trades?</a:t>
            </a:r>
            <a:endParaRPr b="1" sz="4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pop-vide-36.png" id="300" name="Google Shape;300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362"/>
            <a:ext cx="9144002" cy="68587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p-1-37.png" id="301" name="Google Shape;30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315067" y="4567925"/>
            <a:ext cx="2011125" cy="26845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p-3-39.png" id="302" name="Google Shape;302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93367" y="4662825"/>
            <a:ext cx="1937301" cy="2586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p-4-40.png" id="303" name="Google Shape;303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843546" y="4662825"/>
            <a:ext cx="2105224" cy="2810149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46">
            <a:hlinkClick r:id="rId8"/>
          </p:cNvPr>
          <p:cNvSpPr txBox="1"/>
          <p:nvPr/>
        </p:nvSpPr>
        <p:spPr>
          <a:xfrm>
            <a:off x="0" y="805500"/>
            <a:ext cx="12192000" cy="55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7315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25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 </a:t>
            </a:r>
            <a:r>
              <a:rPr b="1" lang="en-CA" sz="125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40 %</a:t>
            </a:r>
            <a:endParaRPr b="1" sz="125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305" name="Google Shape;305;p46"/>
          <p:cNvSpPr txBox="1"/>
          <p:nvPr/>
        </p:nvSpPr>
        <p:spPr>
          <a:xfrm flipH="1" rot="10800000">
            <a:off x="11750725" y="4195810"/>
            <a:ext cx="8913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7"/>
          <p:cNvSpPr/>
          <p:nvPr/>
        </p:nvSpPr>
        <p:spPr>
          <a:xfrm>
            <a:off x="0" y="0"/>
            <a:ext cx="5334900" cy="6858000"/>
          </a:xfrm>
          <a:prstGeom prst="rect">
            <a:avLst/>
          </a:prstGeom>
          <a:solidFill>
            <a:srgbClr val="00396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47"/>
          <p:cNvSpPr txBox="1"/>
          <p:nvPr/>
        </p:nvSpPr>
        <p:spPr>
          <a:xfrm>
            <a:off x="384000" y="0"/>
            <a:ext cx="56052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By 2022</a:t>
            </a: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, WHAT PERCENTAGE OF </a:t>
            </a:r>
            <a:endParaRPr b="1" sz="4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CURRENT SKILLED TRADES WORKERS COULD RETIRE?</a:t>
            </a:r>
            <a:endParaRPr b="1" sz="4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grpSp>
        <p:nvGrpSpPr>
          <p:cNvPr id="312" name="Google Shape;312;p47"/>
          <p:cNvGrpSpPr/>
          <p:nvPr/>
        </p:nvGrpSpPr>
        <p:grpSpPr>
          <a:xfrm>
            <a:off x="5917201" y="1377709"/>
            <a:ext cx="2100123" cy="6404876"/>
            <a:chOff x="4437901" y="1377709"/>
            <a:chExt cx="2100123" cy="6404876"/>
          </a:xfrm>
        </p:grpSpPr>
        <p:pic>
          <p:nvPicPr>
            <p:cNvPr descr="petit-step-48.png" id="313" name="Google Shape;313;p4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37901" y="3464025"/>
              <a:ext cx="2100123" cy="4318560"/>
            </a:xfrm>
            <a:prstGeom prst="rect">
              <a:avLst/>
            </a:prstGeom>
            <a:noFill/>
            <a:ln>
              <a:noFill/>
            </a:ln>
            <a:effectLst>
              <a:reflection blurRad="0" dir="5400000" dist="38100" endA="0" endPos="30000" fadeDir="5400012" kx="0" rotWithShape="0" algn="bl" stPos="0" sy="-100000" ky="0"/>
            </a:effectLst>
          </p:spPr>
        </p:pic>
        <p:pic>
          <p:nvPicPr>
            <p:cNvPr descr="elder-man-46.png" id="314" name="Google Shape;314;p4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614138" y="1377709"/>
              <a:ext cx="1878826" cy="385745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5" name="Google Shape;315;p47"/>
          <p:cNvGrpSpPr/>
          <p:nvPr/>
        </p:nvGrpSpPr>
        <p:grpSpPr>
          <a:xfrm>
            <a:off x="8856565" y="194496"/>
            <a:ext cx="2100123" cy="7403030"/>
            <a:chOff x="6642424" y="194496"/>
            <a:chExt cx="2100123" cy="7403030"/>
          </a:xfrm>
        </p:grpSpPr>
        <p:pic>
          <p:nvPicPr>
            <p:cNvPr descr="grand-step-49.png" id="316" name="Google Shape;316;p4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642424" y="3278967"/>
              <a:ext cx="2100123" cy="43185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lder-woman-47.png" id="317" name="Google Shape;317;p4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872450" y="194496"/>
              <a:ext cx="1640066" cy="37762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8" name="Google Shape;318;p47"/>
          <p:cNvSpPr txBox="1"/>
          <p:nvPr/>
        </p:nvSpPr>
        <p:spPr>
          <a:xfrm>
            <a:off x="5989200" y="5519100"/>
            <a:ext cx="2158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2017</a:t>
            </a:r>
            <a:endParaRPr b="1" sz="36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319" name="Google Shape;319;p47"/>
          <p:cNvSpPr txBox="1"/>
          <p:nvPr/>
        </p:nvSpPr>
        <p:spPr>
          <a:xfrm>
            <a:off x="8999133" y="4290825"/>
            <a:ext cx="2158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2022</a:t>
            </a:r>
            <a:endParaRPr b="1" sz="36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320" name="Google Shape;320;p47"/>
          <p:cNvSpPr/>
          <p:nvPr/>
        </p:nvSpPr>
        <p:spPr>
          <a:xfrm>
            <a:off x="5334800" y="-62400"/>
            <a:ext cx="6857100" cy="69204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47"/>
          <p:cNvSpPr txBox="1"/>
          <p:nvPr/>
        </p:nvSpPr>
        <p:spPr>
          <a:xfrm>
            <a:off x="5334900" y="1128600"/>
            <a:ext cx="6857100" cy="4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0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48 %</a:t>
            </a:r>
            <a:endParaRPr b="1" sz="36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8"/>
          <p:cNvSpPr txBox="1"/>
          <p:nvPr>
            <p:ph type="title"/>
          </p:nvPr>
        </p:nvSpPr>
        <p:spPr>
          <a:xfrm>
            <a:off x="0" y="0"/>
            <a:ext cx="12192000" cy="568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WHAT IS AN</a:t>
            </a:r>
            <a:endParaRPr b="1" sz="8500">
              <a:solidFill>
                <a:srgbClr val="00396A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APPRENTICESHIP?</a:t>
            </a:r>
            <a:endParaRPr b="1" sz="1800"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9"/>
          <p:cNvSpPr txBox="1"/>
          <p:nvPr>
            <p:ph type="title"/>
          </p:nvPr>
        </p:nvSpPr>
        <p:spPr>
          <a:xfrm>
            <a:off x="415600" y="402850"/>
            <a:ext cx="6598500" cy="135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40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THE POSTSECONDARY PATHWAY</a:t>
            </a:r>
            <a:endParaRPr b="1" sz="4000">
              <a:solidFill>
                <a:srgbClr val="00396A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grpSp>
        <p:nvGrpSpPr>
          <p:cNvPr id="332" name="Google Shape;332;p49"/>
          <p:cNvGrpSpPr/>
          <p:nvPr/>
        </p:nvGrpSpPr>
        <p:grpSpPr>
          <a:xfrm>
            <a:off x="7297951" y="-14450"/>
            <a:ext cx="4893878" cy="6858000"/>
            <a:chOff x="5473600" y="-14450"/>
            <a:chExt cx="3670500" cy="6858000"/>
          </a:xfrm>
        </p:grpSpPr>
        <p:sp>
          <p:nvSpPr>
            <p:cNvPr id="333" name="Google Shape;333;p49"/>
            <p:cNvSpPr/>
            <p:nvPr/>
          </p:nvSpPr>
          <p:spPr>
            <a:xfrm>
              <a:off x="5473600" y="-14450"/>
              <a:ext cx="3670500" cy="6858000"/>
            </a:xfrm>
            <a:prstGeom prst="rect">
              <a:avLst/>
            </a:prstGeom>
            <a:solidFill>
              <a:srgbClr val="83C3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49"/>
            <p:cNvSpPr/>
            <p:nvPr/>
          </p:nvSpPr>
          <p:spPr>
            <a:xfrm>
              <a:off x="5844400" y="328900"/>
              <a:ext cx="2928900" cy="6171300"/>
            </a:xfrm>
            <a:prstGeom prst="rect">
              <a:avLst/>
            </a:prstGeom>
            <a:solidFill>
              <a:srgbClr val="FFFFFF"/>
            </a:solidFill>
            <a:ln cap="flat" cmpd="sng" w="19050">
              <a:solidFill>
                <a:srgbClr val="00396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5" name="Google Shape;335;p49"/>
          <p:cNvGrpSpPr/>
          <p:nvPr/>
        </p:nvGrpSpPr>
        <p:grpSpPr>
          <a:xfrm>
            <a:off x="7954279" y="5142338"/>
            <a:ext cx="3482713" cy="1240287"/>
            <a:chOff x="6064321" y="5447138"/>
            <a:chExt cx="2612100" cy="1240287"/>
          </a:xfrm>
        </p:grpSpPr>
        <p:sp>
          <p:nvSpPr>
            <p:cNvPr id="336" name="Google Shape;336;p49"/>
            <p:cNvSpPr txBox="1"/>
            <p:nvPr/>
          </p:nvSpPr>
          <p:spPr>
            <a:xfrm>
              <a:off x="6064321" y="5935325"/>
              <a:ext cx="2612100" cy="75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QUALIFICATION CERTIFICATE</a:t>
              </a:r>
              <a:endParaRPr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cxnSp>
          <p:nvCxnSpPr>
            <p:cNvPr id="337" name="Google Shape;337;p49"/>
            <p:cNvCxnSpPr/>
            <p:nvPr/>
          </p:nvCxnSpPr>
          <p:spPr>
            <a:xfrm>
              <a:off x="6172200" y="6385550"/>
              <a:ext cx="2465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pic>
          <p:nvPicPr>
            <p:cNvPr descr="cert.qualification.png" id="338" name="Google Shape;338;p4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148355" y="5447138"/>
              <a:ext cx="708874" cy="7088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9" name="Google Shape;339;p49"/>
          <p:cNvGrpSpPr/>
          <p:nvPr/>
        </p:nvGrpSpPr>
        <p:grpSpPr>
          <a:xfrm>
            <a:off x="7954284" y="4020697"/>
            <a:ext cx="3594710" cy="1099531"/>
            <a:chOff x="6064325" y="4477897"/>
            <a:chExt cx="2696100" cy="1099531"/>
          </a:xfrm>
        </p:grpSpPr>
        <p:sp>
          <p:nvSpPr>
            <p:cNvPr id="340" name="Google Shape;340;p49"/>
            <p:cNvSpPr txBox="1"/>
            <p:nvPr/>
          </p:nvSpPr>
          <p:spPr>
            <a:xfrm>
              <a:off x="6064325" y="4969328"/>
              <a:ext cx="26961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APPRENTICESHIP CERTIFICATE</a:t>
              </a:r>
              <a:endParaRPr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cert.apprentissage.png" id="341" name="Google Shape;341;p4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142358" y="4477897"/>
              <a:ext cx="708874" cy="7088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42" name="Google Shape;342;p49"/>
            <p:cNvCxnSpPr/>
            <p:nvPr/>
          </p:nvCxnSpPr>
          <p:spPr>
            <a:xfrm>
              <a:off x="6172200" y="5414664"/>
              <a:ext cx="2465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43" name="Google Shape;343;p49"/>
          <p:cNvGrpSpPr/>
          <p:nvPr/>
        </p:nvGrpSpPr>
        <p:grpSpPr>
          <a:xfrm>
            <a:off x="7977765" y="2993987"/>
            <a:ext cx="3407866" cy="860034"/>
            <a:chOff x="6081937" y="3603587"/>
            <a:chExt cx="2555963" cy="860034"/>
          </a:xfrm>
        </p:grpSpPr>
        <p:grpSp>
          <p:nvGrpSpPr>
            <p:cNvPr id="344" name="Google Shape;344;p49"/>
            <p:cNvGrpSpPr/>
            <p:nvPr/>
          </p:nvGrpSpPr>
          <p:grpSpPr>
            <a:xfrm>
              <a:off x="6081937" y="3603587"/>
              <a:ext cx="2045100" cy="860034"/>
              <a:chOff x="6081937" y="3603587"/>
              <a:chExt cx="2045100" cy="860034"/>
            </a:xfrm>
          </p:grpSpPr>
          <p:sp>
            <p:nvSpPr>
              <p:cNvPr id="345" name="Google Shape;345;p49"/>
              <p:cNvSpPr txBox="1"/>
              <p:nvPr/>
            </p:nvSpPr>
            <p:spPr>
              <a:xfrm>
                <a:off x="6081937" y="3995621"/>
                <a:ext cx="2045100" cy="468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CA">
                    <a:solidFill>
                      <a:srgbClr val="00396A"/>
                    </a:solidFill>
                    <a:latin typeface="PT Sans"/>
                    <a:ea typeface="PT Sans"/>
                    <a:cs typeface="PT Sans"/>
                    <a:sym typeface="PT Sans"/>
                  </a:rPr>
                  <a:t>EXAMS</a:t>
                </a:r>
                <a:endParaRPr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endParaRPr>
              </a:p>
            </p:txBody>
          </p:sp>
          <p:pic>
            <p:nvPicPr>
              <p:cNvPr descr="point-examens.png" id="346" name="Google Shape;346;p49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6151837" y="3603587"/>
                <a:ext cx="390945" cy="39094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347" name="Google Shape;347;p49"/>
            <p:cNvCxnSpPr/>
            <p:nvPr/>
          </p:nvCxnSpPr>
          <p:spPr>
            <a:xfrm>
              <a:off x="6172200" y="4442923"/>
              <a:ext cx="2465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48" name="Google Shape;348;p49"/>
          <p:cNvGrpSpPr/>
          <p:nvPr/>
        </p:nvGrpSpPr>
        <p:grpSpPr>
          <a:xfrm>
            <a:off x="7997823" y="1781154"/>
            <a:ext cx="3387808" cy="1023038"/>
            <a:chOff x="6096981" y="2486987"/>
            <a:chExt cx="2540919" cy="1023038"/>
          </a:xfrm>
        </p:grpSpPr>
        <p:sp>
          <p:nvSpPr>
            <p:cNvPr id="349" name="Google Shape;349;p49"/>
            <p:cNvSpPr txBox="1"/>
            <p:nvPr/>
          </p:nvSpPr>
          <p:spPr>
            <a:xfrm>
              <a:off x="6096981" y="2877925"/>
              <a:ext cx="2013300" cy="63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AT SCHOOL</a:t>
              </a:r>
              <a:endParaRPr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point-ecole.png" id="350" name="Google Shape;350;p4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150981" y="2486987"/>
              <a:ext cx="390945" cy="39094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51" name="Google Shape;351;p49"/>
            <p:cNvCxnSpPr/>
            <p:nvPr/>
          </p:nvCxnSpPr>
          <p:spPr>
            <a:xfrm>
              <a:off x="6172200" y="3318405"/>
              <a:ext cx="2465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52" name="Google Shape;352;p49"/>
          <p:cNvGrpSpPr/>
          <p:nvPr/>
        </p:nvGrpSpPr>
        <p:grpSpPr>
          <a:xfrm>
            <a:off x="7988691" y="522044"/>
            <a:ext cx="3396940" cy="1053966"/>
            <a:chOff x="6090131" y="273411"/>
            <a:chExt cx="2547769" cy="1053966"/>
          </a:xfrm>
        </p:grpSpPr>
        <p:sp>
          <p:nvSpPr>
            <p:cNvPr id="353" name="Google Shape;353;p49"/>
            <p:cNvSpPr txBox="1"/>
            <p:nvPr/>
          </p:nvSpPr>
          <p:spPr>
            <a:xfrm>
              <a:off x="6090131" y="719278"/>
              <a:ext cx="1937100" cy="60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AT THE WORKPLACE</a:t>
              </a:r>
              <a:endParaRPr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fleche.png" id="354" name="Google Shape;354;p4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166331" y="273411"/>
              <a:ext cx="708875" cy="7088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55" name="Google Shape;355;p49"/>
            <p:cNvCxnSpPr/>
            <p:nvPr/>
          </p:nvCxnSpPr>
          <p:spPr>
            <a:xfrm>
              <a:off x="6172200" y="1152413"/>
              <a:ext cx="2465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356" name="Google Shape;356;p49"/>
          <p:cNvPicPr preferRelativeResize="0"/>
          <p:nvPr/>
        </p:nvPicPr>
        <p:blipFill rotWithShape="1">
          <a:blip r:embed="rId8">
            <a:alphaModFix/>
          </a:blip>
          <a:srcRect b="0" l="0" r="32286" t="0"/>
          <a:stretch/>
        </p:blipFill>
        <p:spPr>
          <a:xfrm>
            <a:off x="274300" y="1309050"/>
            <a:ext cx="6492266" cy="539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8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0"/>
          <p:cNvSpPr txBox="1"/>
          <p:nvPr>
            <p:ph type="title"/>
          </p:nvPr>
        </p:nvSpPr>
        <p:spPr>
          <a:xfrm>
            <a:off x="0" y="0"/>
            <a:ext cx="12192000" cy="571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REGISTRATION</a:t>
            </a:r>
            <a:endParaRPr b="1" sz="8500">
              <a:solidFill>
                <a:srgbClr val="00396A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PROCESS</a:t>
            </a:r>
            <a:endParaRPr b="1" sz="1800"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1"/>
          <p:cNvSpPr/>
          <p:nvPr/>
        </p:nvSpPr>
        <p:spPr>
          <a:xfrm>
            <a:off x="1931233" y="896250"/>
            <a:ext cx="8354400" cy="39291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51"/>
          <p:cNvSpPr/>
          <p:nvPr/>
        </p:nvSpPr>
        <p:spPr>
          <a:xfrm>
            <a:off x="2816833" y="2440650"/>
            <a:ext cx="6703500" cy="1976700"/>
          </a:xfrm>
          <a:prstGeom prst="rect">
            <a:avLst/>
          </a:prstGeom>
          <a:solidFill>
            <a:srgbClr val="00396A"/>
          </a:solidFill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51"/>
          <p:cNvSpPr txBox="1"/>
          <p:nvPr/>
        </p:nvSpPr>
        <p:spPr>
          <a:xfrm>
            <a:off x="3841133" y="2940375"/>
            <a:ext cx="6033300" cy="10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EARN YOUR HIGH SCHOOL DIPLOMA (OSSD)</a:t>
            </a:r>
            <a:endParaRPr sz="2600">
              <a:solidFill>
                <a:srgbClr val="FFFFFF"/>
              </a:solidFill>
            </a:endParaRPr>
          </a:p>
        </p:txBody>
      </p:sp>
      <p:grpSp>
        <p:nvGrpSpPr>
          <p:cNvPr id="369" name="Google Shape;369;p51"/>
          <p:cNvGrpSpPr/>
          <p:nvPr/>
        </p:nvGrpSpPr>
        <p:grpSpPr>
          <a:xfrm>
            <a:off x="2207858" y="2940375"/>
            <a:ext cx="1408365" cy="1056300"/>
            <a:chOff x="1655935" y="2940375"/>
            <a:chExt cx="1056300" cy="1056300"/>
          </a:xfrm>
        </p:grpSpPr>
        <p:sp>
          <p:nvSpPr>
            <p:cNvPr id="370" name="Google Shape;370;p51"/>
            <p:cNvSpPr/>
            <p:nvPr/>
          </p:nvSpPr>
          <p:spPr>
            <a:xfrm>
              <a:off x="1655935" y="2940375"/>
              <a:ext cx="1056300" cy="1056300"/>
            </a:xfrm>
            <a:prstGeom prst="ellipse">
              <a:avLst/>
            </a:prstGeom>
            <a:solidFill>
              <a:srgbClr val="00AEEF"/>
            </a:solidFill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diplomee.png" id="371" name="Google Shape;371;p5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743784" y="3090571"/>
              <a:ext cx="841562" cy="8415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2" name="Google Shape;372;p51"/>
          <p:cNvSpPr txBox="1"/>
          <p:nvPr/>
        </p:nvSpPr>
        <p:spPr>
          <a:xfrm>
            <a:off x="1931233" y="952275"/>
            <a:ext cx="8354400" cy="14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STEP 1 </a:t>
            </a:r>
            <a:endParaRPr b="1" sz="24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2"/>
          <p:cNvSpPr/>
          <p:nvPr/>
        </p:nvSpPr>
        <p:spPr>
          <a:xfrm>
            <a:off x="1931233" y="896250"/>
            <a:ext cx="8354400" cy="39291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52"/>
          <p:cNvSpPr/>
          <p:nvPr/>
        </p:nvSpPr>
        <p:spPr>
          <a:xfrm>
            <a:off x="2816833" y="2440650"/>
            <a:ext cx="6703500" cy="1976700"/>
          </a:xfrm>
          <a:prstGeom prst="rect">
            <a:avLst/>
          </a:prstGeom>
          <a:solidFill>
            <a:srgbClr val="00396A"/>
          </a:solidFill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52"/>
          <p:cNvSpPr txBox="1"/>
          <p:nvPr/>
        </p:nvSpPr>
        <p:spPr>
          <a:xfrm>
            <a:off x="3841133" y="2940375"/>
            <a:ext cx="6033300" cy="10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FIND AN EMPLOYER WHO WILL SERVE AS YOUR SPONSOR.</a:t>
            </a:r>
            <a:endParaRPr sz="2600">
              <a:solidFill>
                <a:srgbClr val="FFFFFF"/>
              </a:solidFill>
            </a:endParaRPr>
          </a:p>
        </p:txBody>
      </p:sp>
      <p:sp>
        <p:nvSpPr>
          <p:cNvPr id="380" name="Google Shape;380;p52"/>
          <p:cNvSpPr txBox="1"/>
          <p:nvPr/>
        </p:nvSpPr>
        <p:spPr>
          <a:xfrm>
            <a:off x="1931233" y="952275"/>
            <a:ext cx="8354400" cy="14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STEP</a:t>
            </a:r>
            <a:r>
              <a:rPr b="1"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2 </a:t>
            </a:r>
            <a:endParaRPr b="1" sz="24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381" name="Google Shape;381;p52"/>
          <p:cNvGrpSpPr/>
          <p:nvPr/>
        </p:nvGrpSpPr>
        <p:grpSpPr>
          <a:xfrm>
            <a:off x="2207858" y="2940375"/>
            <a:ext cx="1408365" cy="1056300"/>
            <a:chOff x="1655935" y="2940375"/>
            <a:chExt cx="1056300" cy="1056300"/>
          </a:xfrm>
        </p:grpSpPr>
        <p:sp>
          <p:nvSpPr>
            <p:cNvPr id="382" name="Google Shape;382;p52"/>
            <p:cNvSpPr/>
            <p:nvPr/>
          </p:nvSpPr>
          <p:spPr>
            <a:xfrm>
              <a:off x="1655935" y="2940375"/>
              <a:ext cx="1056300" cy="1056300"/>
            </a:xfrm>
            <a:prstGeom prst="ellipse">
              <a:avLst/>
            </a:prstGeom>
            <a:solidFill>
              <a:srgbClr val="00AEEF"/>
            </a:solidFill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employeur.png" id="383" name="Google Shape;383;p5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07963" y="3052887"/>
              <a:ext cx="752224" cy="7522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3"/>
          <p:cNvSpPr/>
          <p:nvPr/>
        </p:nvSpPr>
        <p:spPr>
          <a:xfrm>
            <a:off x="1931233" y="896250"/>
            <a:ext cx="8354400" cy="39291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53"/>
          <p:cNvSpPr/>
          <p:nvPr/>
        </p:nvSpPr>
        <p:spPr>
          <a:xfrm>
            <a:off x="2816833" y="2440650"/>
            <a:ext cx="6703500" cy="1976700"/>
          </a:xfrm>
          <a:prstGeom prst="rect">
            <a:avLst/>
          </a:prstGeom>
          <a:solidFill>
            <a:srgbClr val="00396A"/>
          </a:solidFill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53"/>
          <p:cNvSpPr txBox="1"/>
          <p:nvPr/>
        </p:nvSpPr>
        <p:spPr>
          <a:xfrm>
            <a:off x="3841133" y="2440650"/>
            <a:ext cx="6033300" cy="19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6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SIGN A REGISTERED TRAINING AGREEMENT (RTA) WITH MTCU AND YOUR EMPLOYER SPONSOR</a:t>
            </a:r>
            <a:endParaRPr sz="2600">
              <a:solidFill>
                <a:srgbClr val="FFFFFF"/>
              </a:solidFill>
            </a:endParaRPr>
          </a:p>
        </p:txBody>
      </p:sp>
      <p:sp>
        <p:nvSpPr>
          <p:cNvPr id="391" name="Google Shape;391;p53"/>
          <p:cNvSpPr txBox="1"/>
          <p:nvPr/>
        </p:nvSpPr>
        <p:spPr>
          <a:xfrm>
            <a:off x="1931233" y="952275"/>
            <a:ext cx="8354400" cy="14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STEP</a:t>
            </a:r>
            <a:r>
              <a:rPr b="1"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3</a:t>
            </a:r>
            <a:r>
              <a:rPr lang="en-CA" sz="7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 </a:t>
            </a:r>
            <a:endParaRPr sz="24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392" name="Google Shape;392;p53"/>
          <p:cNvGrpSpPr/>
          <p:nvPr/>
        </p:nvGrpSpPr>
        <p:grpSpPr>
          <a:xfrm>
            <a:off x="2207858" y="2940375"/>
            <a:ext cx="1408365" cy="1056300"/>
            <a:chOff x="1655935" y="2940375"/>
            <a:chExt cx="1056300" cy="1056300"/>
          </a:xfrm>
        </p:grpSpPr>
        <p:sp>
          <p:nvSpPr>
            <p:cNvPr id="393" name="Google Shape;393;p53"/>
            <p:cNvSpPr/>
            <p:nvPr/>
          </p:nvSpPr>
          <p:spPr>
            <a:xfrm>
              <a:off x="1655935" y="2940375"/>
              <a:ext cx="1056300" cy="1056300"/>
            </a:xfrm>
            <a:prstGeom prst="ellipse">
              <a:avLst/>
            </a:prstGeom>
            <a:solidFill>
              <a:srgbClr val="00AEEF"/>
            </a:solidFill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contract.png" id="394" name="Google Shape;394;p5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72325" y="3100750"/>
              <a:ext cx="735551" cy="7355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4"/>
          <p:cNvSpPr/>
          <p:nvPr/>
        </p:nvSpPr>
        <p:spPr>
          <a:xfrm>
            <a:off x="0" y="0"/>
            <a:ext cx="5988300" cy="68580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00" name="Google Shape;400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1933" y="0"/>
            <a:ext cx="457505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54"/>
          <p:cNvSpPr txBox="1"/>
          <p:nvPr>
            <p:ph type="title"/>
          </p:nvPr>
        </p:nvSpPr>
        <p:spPr>
          <a:xfrm>
            <a:off x="607867" y="0"/>
            <a:ext cx="5056800" cy="662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ONTARIO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YOUTH APPRENTICESHIP PROGRAM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(OYAP)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402" name="Google Shape;402;p54"/>
          <p:cNvSpPr/>
          <p:nvPr/>
        </p:nvSpPr>
        <p:spPr>
          <a:xfrm>
            <a:off x="759200" y="5115013"/>
            <a:ext cx="1319100" cy="969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EEF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dmission-27.png" id="407" name="Google Shape;40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6858741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55"/>
          <p:cNvSpPr txBox="1"/>
          <p:nvPr/>
        </p:nvSpPr>
        <p:spPr>
          <a:xfrm>
            <a:off x="0" y="443025"/>
            <a:ext cx="121920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5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BECOMING AN OYAP STUDENT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409" name="Google Shape;409;p55"/>
          <p:cNvSpPr txBox="1"/>
          <p:nvPr/>
        </p:nvSpPr>
        <p:spPr>
          <a:xfrm>
            <a:off x="2692158" y="4571450"/>
            <a:ext cx="4122300" cy="126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be at least</a:t>
            </a:r>
            <a:endParaRPr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16 years old.</a:t>
            </a:r>
            <a:endParaRPr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heck.png" id="410" name="Google Shape;410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7050" y="3608875"/>
            <a:ext cx="845600" cy="84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1" name="Google Shape;411;p55"/>
          <p:cNvGrpSpPr/>
          <p:nvPr/>
        </p:nvGrpSpPr>
        <p:grpSpPr>
          <a:xfrm>
            <a:off x="2428710" y="2410788"/>
            <a:ext cx="4122297" cy="1325388"/>
            <a:chOff x="1821578" y="2410788"/>
            <a:chExt cx="3091800" cy="1325388"/>
          </a:xfrm>
        </p:grpSpPr>
        <p:sp>
          <p:nvSpPr>
            <p:cNvPr id="412" name="Google Shape;412;p55"/>
            <p:cNvSpPr txBox="1"/>
            <p:nvPr/>
          </p:nvSpPr>
          <p:spPr>
            <a:xfrm>
              <a:off x="1821578" y="2410788"/>
              <a:ext cx="3091800" cy="103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CA" sz="1800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ALL PARTICIPATING STUDENTS</a:t>
              </a:r>
              <a:endParaRPr b="1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CA" sz="1800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 MUST:</a:t>
              </a:r>
              <a:endParaRPr b="1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sp>
          <p:nvSpPr>
            <p:cNvPr id="413" name="Google Shape;413;p55"/>
            <p:cNvSpPr/>
            <p:nvPr/>
          </p:nvSpPr>
          <p:spPr>
            <a:xfrm>
              <a:off x="4067675" y="3658775"/>
              <a:ext cx="845700" cy="77400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 txBox="1"/>
          <p:nvPr>
            <p:ph type="title"/>
          </p:nvPr>
        </p:nvSpPr>
        <p:spPr>
          <a:xfrm>
            <a:off x="0" y="170700"/>
            <a:ext cx="12192000" cy="404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WHAT ARE THE TRADES?</a:t>
            </a:r>
            <a:endParaRPr b="1" sz="4800">
              <a:highlight>
                <a:schemeClr val="lt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207" name="Google Shape;207;p38"/>
          <p:cNvGrpSpPr/>
          <p:nvPr/>
        </p:nvGrpSpPr>
        <p:grpSpPr>
          <a:xfrm>
            <a:off x="6539690" y="3609515"/>
            <a:ext cx="1253569" cy="940200"/>
            <a:chOff x="1704435" y="3609515"/>
            <a:chExt cx="940200" cy="940200"/>
          </a:xfrm>
        </p:grpSpPr>
        <p:sp>
          <p:nvSpPr>
            <p:cNvPr id="208" name="Google Shape;208;p38"/>
            <p:cNvSpPr/>
            <p:nvPr/>
          </p:nvSpPr>
          <p:spPr>
            <a:xfrm>
              <a:off x="1704435" y="3609515"/>
              <a:ext cx="940200" cy="940200"/>
            </a:xfrm>
            <a:prstGeom prst="flowChartConnector">
              <a:avLst/>
            </a:prstGeom>
            <a:noFill/>
            <a:ln cap="flat" cmpd="sng" w="19050">
              <a:solidFill>
                <a:srgbClr val="FDC33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maison.png" id="209" name="Google Shape;209;p3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82251" y="3787325"/>
              <a:ext cx="584550" cy="58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0" name="Google Shape;210;p38"/>
          <p:cNvGrpSpPr/>
          <p:nvPr/>
        </p:nvGrpSpPr>
        <p:grpSpPr>
          <a:xfrm>
            <a:off x="2388306" y="3609515"/>
            <a:ext cx="1253569" cy="940200"/>
            <a:chOff x="2858095" y="3609515"/>
            <a:chExt cx="940200" cy="940200"/>
          </a:xfrm>
        </p:grpSpPr>
        <p:sp>
          <p:nvSpPr>
            <p:cNvPr id="211" name="Google Shape;211;p38"/>
            <p:cNvSpPr/>
            <p:nvPr/>
          </p:nvSpPr>
          <p:spPr>
            <a:xfrm>
              <a:off x="2858095" y="3609515"/>
              <a:ext cx="940200" cy="940200"/>
            </a:xfrm>
            <a:prstGeom prst="flowChartConnector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camion.png" id="212" name="Google Shape;212;p3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987650" y="3752425"/>
              <a:ext cx="681087" cy="68108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3" name="Google Shape;213;p38"/>
          <p:cNvGrpSpPr/>
          <p:nvPr/>
        </p:nvGrpSpPr>
        <p:grpSpPr>
          <a:xfrm>
            <a:off x="8513632" y="3609528"/>
            <a:ext cx="1253569" cy="940200"/>
            <a:chOff x="5235630" y="3609503"/>
            <a:chExt cx="940200" cy="940200"/>
          </a:xfrm>
        </p:grpSpPr>
        <p:sp>
          <p:nvSpPr>
            <p:cNvPr id="214" name="Google Shape;214;p38"/>
            <p:cNvSpPr/>
            <p:nvPr/>
          </p:nvSpPr>
          <p:spPr>
            <a:xfrm>
              <a:off x="5235630" y="3609503"/>
              <a:ext cx="940200" cy="940200"/>
            </a:xfrm>
            <a:prstGeom prst="flowChartConnector">
              <a:avLst/>
            </a:prstGeom>
            <a:noFill/>
            <a:ln cap="flat" cmpd="sng" w="19050">
              <a:solidFill>
                <a:srgbClr val="ED194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mecanique.png" id="215" name="Google Shape;215;p3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415174" y="3800688"/>
              <a:ext cx="584550" cy="58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6" name="Google Shape;216;p38"/>
          <p:cNvGrpSpPr/>
          <p:nvPr/>
        </p:nvGrpSpPr>
        <p:grpSpPr>
          <a:xfrm>
            <a:off x="4463944" y="3609515"/>
            <a:ext cx="1253569" cy="940200"/>
            <a:chOff x="4071847" y="3609515"/>
            <a:chExt cx="940200" cy="940200"/>
          </a:xfrm>
        </p:grpSpPr>
        <p:sp>
          <p:nvSpPr>
            <p:cNvPr id="217" name="Google Shape;217;p38"/>
            <p:cNvSpPr/>
            <p:nvPr/>
          </p:nvSpPr>
          <p:spPr>
            <a:xfrm>
              <a:off x="4071847" y="3609515"/>
              <a:ext cx="940200" cy="940200"/>
            </a:xfrm>
            <a:prstGeom prst="flowChartConnector">
              <a:avLst/>
            </a:prstGeom>
            <a:noFill/>
            <a:ln cap="flat" cmpd="sng" w="19050">
              <a:solidFill>
                <a:srgbClr val="83C3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services.png" id="218" name="Google Shape;218;p38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201412" y="3739074"/>
              <a:ext cx="681075" cy="68105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EEF"/>
        </a:solidFill>
      </p:bgPr>
    </p:bg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dmission-27.png" id="418" name="Google Shape;418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6858741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56"/>
          <p:cNvSpPr txBox="1"/>
          <p:nvPr/>
        </p:nvSpPr>
        <p:spPr>
          <a:xfrm>
            <a:off x="2586383" y="2418850"/>
            <a:ext cx="41223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9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ALL PARTICIPATING STUDENTS MUST:</a:t>
            </a:r>
            <a:endParaRPr b="1" sz="19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20" name="Google Shape;420;p56"/>
          <p:cNvSpPr txBox="1"/>
          <p:nvPr/>
        </p:nvSpPr>
        <p:spPr>
          <a:xfrm>
            <a:off x="2510858" y="4658075"/>
            <a:ext cx="4122300" cy="123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have 16 credits</a:t>
            </a:r>
            <a:endParaRPr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heck.png" id="421" name="Google Shape;421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9200" y="3736175"/>
            <a:ext cx="845600" cy="84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56"/>
          <p:cNvSpPr/>
          <p:nvPr/>
        </p:nvSpPr>
        <p:spPr>
          <a:xfrm>
            <a:off x="4083667" y="3557963"/>
            <a:ext cx="1127700" cy="774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56"/>
          <p:cNvSpPr txBox="1"/>
          <p:nvPr/>
        </p:nvSpPr>
        <p:spPr>
          <a:xfrm>
            <a:off x="0" y="443025"/>
            <a:ext cx="121920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BECOMING AN OYAP STUDENT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EEF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dmission-27.png" id="428" name="Google Shape;42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6858741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7"/>
          <p:cNvSpPr txBox="1"/>
          <p:nvPr/>
        </p:nvSpPr>
        <p:spPr>
          <a:xfrm>
            <a:off x="2510858" y="2427763"/>
            <a:ext cx="41223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9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ALL PARTICIPATING STUDENTS MUST:</a:t>
            </a:r>
            <a:endParaRPr b="1" sz="19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30" name="Google Shape;430;p57"/>
          <p:cNvSpPr txBox="1"/>
          <p:nvPr/>
        </p:nvSpPr>
        <p:spPr>
          <a:xfrm>
            <a:off x="2621633" y="4582925"/>
            <a:ext cx="4122300" cy="122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be registered full-time</a:t>
            </a:r>
            <a:endParaRPr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in school</a:t>
            </a:r>
            <a:endParaRPr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heck.png" id="431" name="Google Shape;431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9200" y="3649188"/>
            <a:ext cx="845600" cy="84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57"/>
          <p:cNvSpPr/>
          <p:nvPr/>
        </p:nvSpPr>
        <p:spPr>
          <a:xfrm>
            <a:off x="4008142" y="3390675"/>
            <a:ext cx="1127700" cy="774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57"/>
          <p:cNvSpPr txBox="1"/>
          <p:nvPr/>
        </p:nvSpPr>
        <p:spPr>
          <a:xfrm>
            <a:off x="0" y="443025"/>
            <a:ext cx="121920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BECOMING AN OYAP STUDENT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EEF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dmission-27.png" id="438" name="Google Shape;438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6858741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8"/>
          <p:cNvSpPr txBox="1"/>
          <p:nvPr/>
        </p:nvSpPr>
        <p:spPr>
          <a:xfrm>
            <a:off x="2510858" y="2427763"/>
            <a:ext cx="41223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9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ALL PARTICIPATING STUDENTS MUST:</a:t>
            </a:r>
            <a:endParaRPr b="1" sz="19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40" name="Google Shape;440;p58"/>
          <p:cNvSpPr txBox="1"/>
          <p:nvPr/>
        </p:nvSpPr>
        <p:spPr>
          <a:xfrm>
            <a:off x="2604008" y="4675925"/>
            <a:ext cx="4122300" cy="122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be registered in the cooperative education program.</a:t>
            </a:r>
            <a:endParaRPr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heck.png" id="441" name="Google Shape;441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9200" y="3830300"/>
            <a:ext cx="845600" cy="84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58"/>
          <p:cNvSpPr/>
          <p:nvPr/>
        </p:nvSpPr>
        <p:spPr>
          <a:xfrm flipH="1" rot="10800000">
            <a:off x="4008150" y="3466069"/>
            <a:ext cx="1127700" cy="1254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58"/>
          <p:cNvSpPr txBox="1"/>
          <p:nvPr/>
        </p:nvSpPr>
        <p:spPr>
          <a:xfrm>
            <a:off x="0" y="443025"/>
            <a:ext cx="121920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50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BECOMING AN OYAP STUDENT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" y="0"/>
            <a:ext cx="9142982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9"/>
          <p:cNvSpPr txBox="1"/>
          <p:nvPr/>
        </p:nvSpPr>
        <p:spPr>
          <a:xfrm>
            <a:off x="2483400" y="1568100"/>
            <a:ext cx="3885600" cy="109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OSSD COMPULSORY COURSES: </a:t>
            </a:r>
            <a:endParaRPr b="1" sz="2000"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50" name="Google Shape;450;p59"/>
          <p:cNvSpPr txBox="1"/>
          <p:nvPr/>
        </p:nvSpPr>
        <p:spPr>
          <a:xfrm>
            <a:off x="6983533" y="1568088"/>
            <a:ext cx="34887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English (Français)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Mathematics</a:t>
            </a:r>
            <a:endParaRPr/>
          </a:p>
        </p:txBody>
      </p:sp>
      <p:sp>
        <p:nvSpPr>
          <p:cNvPr id="451" name="Google Shape;451;p59"/>
          <p:cNvSpPr txBox="1"/>
          <p:nvPr/>
        </p:nvSpPr>
        <p:spPr>
          <a:xfrm>
            <a:off x="2880228" y="4180300"/>
            <a:ext cx="3488700" cy="5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OPTIONAL COURSES</a:t>
            </a:r>
            <a:endParaRPr b="1" sz="2000"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52" name="Google Shape;452;p59"/>
          <p:cNvSpPr txBox="1"/>
          <p:nvPr/>
        </p:nvSpPr>
        <p:spPr>
          <a:xfrm>
            <a:off x="6987900" y="4180300"/>
            <a:ext cx="5360400" cy="18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Technology Courses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Dual Credits</a:t>
            </a:r>
            <a:endParaRPr/>
          </a:p>
        </p:txBody>
      </p:sp>
      <p:grpSp>
        <p:nvGrpSpPr>
          <p:cNvPr id="453" name="Google Shape;453;p59"/>
          <p:cNvGrpSpPr/>
          <p:nvPr/>
        </p:nvGrpSpPr>
        <p:grpSpPr>
          <a:xfrm>
            <a:off x="4865312" y="461850"/>
            <a:ext cx="3617176" cy="738700"/>
            <a:chOff x="3649075" y="461850"/>
            <a:chExt cx="2712950" cy="738700"/>
          </a:xfrm>
        </p:grpSpPr>
        <p:sp>
          <p:nvSpPr>
            <p:cNvPr id="454" name="Google Shape;454;p59"/>
            <p:cNvSpPr/>
            <p:nvPr/>
          </p:nvSpPr>
          <p:spPr>
            <a:xfrm>
              <a:off x="3649075" y="461850"/>
              <a:ext cx="2712900" cy="738600"/>
            </a:xfrm>
            <a:prstGeom prst="rect">
              <a:avLst/>
            </a:prstGeom>
            <a:noFill/>
            <a:ln cap="flat" cmpd="sng" w="19050">
              <a:solidFill>
                <a:srgbClr val="00AE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59"/>
            <p:cNvSpPr txBox="1"/>
            <p:nvPr/>
          </p:nvSpPr>
          <p:spPr>
            <a:xfrm>
              <a:off x="3649125" y="520150"/>
              <a:ext cx="2712900" cy="68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CA" sz="4000">
                  <a:solidFill>
                    <a:srgbClr val="00AEEF"/>
                  </a:solidFill>
                  <a:latin typeface="PT Sans"/>
                  <a:ea typeface="PT Sans"/>
                  <a:cs typeface="PT Sans"/>
                  <a:sym typeface="PT Sans"/>
                </a:rPr>
                <a:t>Grade 11</a:t>
              </a:r>
              <a:endParaRPr b="1" sz="4000">
                <a:solidFill>
                  <a:srgbClr val="00AEE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sp>
        <p:nvSpPr>
          <p:cNvPr id="456" name="Google Shape;456;p59"/>
          <p:cNvSpPr txBox="1"/>
          <p:nvPr/>
        </p:nvSpPr>
        <p:spPr>
          <a:xfrm>
            <a:off x="2346067" y="2987050"/>
            <a:ext cx="4023300" cy="5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COURSE FOR OYAP</a:t>
            </a:r>
            <a:endParaRPr b="1" sz="2000"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457" name="Google Shape;457;p59"/>
          <p:cNvGrpSpPr/>
          <p:nvPr/>
        </p:nvGrpSpPr>
        <p:grpSpPr>
          <a:xfrm>
            <a:off x="6571097" y="1741925"/>
            <a:ext cx="209995" cy="4027307"/>
            <a:chOff x="4928446" y="1894325"/>
            <a:chExt cx="157500" cy="4027307"/>
          </a:xfrm>
        </p:grpSpPr>
        <p:cxnSp>
          <p:nvCxnSpPr>
            <p:cNvPr id="458" name="Google Shape;458;p59"/>
            <p:cNvCxnSpPr/>
            <p:nvPr/>
          </p:nvCxnSpPr>
          <p:spPr>
            <a:xfrm>
              <a:off x="5008846" y="1944532"/>
              <a:ext cx="0" cy="3977100"/>
            </a:xfrm>
            <a:prstGeom prst="straightConnector1">
              <a:avLst/>
            </a:prstGeom>
            <a:noFill/>
            <a:ln cap="flat" cmpd="sng" w="19050">
              <a:solidFill>
                <a:srgbClr val="D6DE4D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59" name="Google Shape;459;p59"/>
            <p:cNvSpPr/>
            <p:nvPr/>
          </p:nvSpPr>
          <p:spPr>
            <a:xfrm>
              <a:off x="4931730" y="1894325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59"/>
            <p:cNvSpPr/>
            <p:nvPr/>
          </p:nvSpPr>
          <p:spPr>
            <a:xfrm>
              <a:off x="4931746" y="3301108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59"/>
            <p:cNvSpPr/>
            <p:nvPr/>
          </p:nvSpPr>
          <p:spPr>
            <a:xfrm>
              <a:off x="4928446" y="4500873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2" name="Google Shape;462;p59"/>
          <p:cNvSpPr txBox="1"/>
          <p:nvPr/>
        </p:nvSpPr>
        <p:spPr>
          <a:xfrm>
            <a:off x="6987667" y="2988716"/>
            <a:ext cx="51549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Cooperative Education 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9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7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3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1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2929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60"/>
          <p:cNvSpPr txBox="1"/>
          <p:nvPr/>
        </p:nvSpPr>
        <p:spPr>
          <a:xfrm>
            <a:off x="2483400" y="1568100"/>
            <a:ext cx="3885600" cy="109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OSSD COMPULSORY COURSES: </a:t>
            </a:r>
            <a:endParaRPr b="1" sz="2000"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69" name="Google Shape;469;p60"/>
          <p:cNvSpPr txBox="1"/>
          <p:nvPr/>
        </p:nvSpPr>
        <p:spPr>
          <a:xfrm>
            <a:off x="6983533" y="1653188"/>
            <a:ext cx="3488700" cy="5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English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70" name="Google Shape;470;p60"/>
          <p:cNvSpPr txBox="1"/>
          <p:nvPr/>
        </p:nvSpPr>
        <p:spPr>
          <a:xfrm>
            <a:off x="2880228" y="3646900"/>
            <a:ext cx="3488700" cy="5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OPTIONAL CREDITS</a:t>
            </a:r>
            <a:endParaRPr b="1" sz="2000"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71" name="Google Shape;471;p60"/>
          <p:cNvSpPr txBox="1"/>
          <p:nvPr/>
        </p:nvSpPr>
        <p:spPr>
          <a:xfrm>
            <a:off x="6987900" y="3646900"/>
            <a:ext cx="5360400" cy="25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Technology Courses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Dual Credits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Dual Credits - Level 1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472" name="Google Shape;472;p60"/>
          <p:cNvGrpSpPr/>
          <p:nvPr/>
        </p:nvGrpSpPr>
        <p:grpSpPr>
          <a:xfrm>
            <a:off x="4865312" y="461850"/>
            <a:ext cx="3617176" cy="738700"/>
            <a:chOff x="3649075" y="461850"/>
            <a:chExt cx="2712950" cy="738700"/>
          </a:xfrm>
        </p:grpSpPr>
        <p:sp>
          <p:nvSpPr>
            <p:cNvPr id="473" name="Google Shape;473;p60"/>
            <p:cNvSpPr/>
            <p:nvPr/>
          </p:nvSpPr>
          <p:spPr>
            <a:xfrm>
              <a:off x="3649075" y="461850"/>
              <a:ext cx="2712900" cy="738600"/>
            </a:xfrm>
            <a:prstGeom prst="rect">
              <a:avLst/>
            </a:prstGeom>
            <a:noFill/>
            <a:ln cap="flat" cmpd="sng" w="19050">
              <a:solidFill>
                <a:srgbClr val="00AEE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60"/>
            <p:cNvSpPr txBox="1"/>
            <p:nvPr/>
          </p:nvSpPr>
          <p:spPr>
            <a:xfrm>
              <a:off x="3649125" y="520150"/>
              <a:ext cx="2712900" cy="68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CA" sz="4000">
                  <a:solidFill>
                    <a:srgbClr val="00AEEF"/>
                  </a:solidFill>
                  <a:latin typeface="PT Sans"/>
                  <a:ea typeface="PT Sans"/>
                  <a:cs typeface="PT Sans"/>
                  <a:sym typeface="PT Sans"/>
                </a:rPr>
                <a:t>Grade 12</a:t>
              </a:r>
              <a:endParaRPr b="1" sz="4000">
                <a:solidFill>
                  <a:srgbClr val="00AEE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sp>
        <p:nvSpPr>
          <p:cNvPr id="475" name="Google Shape;475;p60"/>
          <p:cNvSpPr txBox="1"/>
          <p:nvPr/>
        </p:nvSpPr>
        <p:spPr>
          <a:xfrm>
            <a:off x="2346067" y="2606050"/>
            <a:ext cx="4023300" cy="5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600"/>
              </a:spcAft>
              <a:buNone/>
            </a:pPr>
            <a:r>
              <a:rPr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COURSE FOR OYAP</a:t>
            </a:r>
            <a:endParaRPr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476" name="Google Shape;476;p60"/>
          <p:cNvGrpSpPr/>
          <p:nvPr/>
        </p:nvGrpSpPr>
        <p:grpSpPr>
          <a:xfrm>
            <a:off x="6571097" y="1741925"/>
            <a:ext cx="209995" cy="4259100"/>
            <a:chOff x="4928446" y="1741925"/>
            <a:chExt cx="157500" cy="4259100"/>
          </a:xfrm>
        </p:grpSpPr>
        <p:cxnSp>
          <p:nvCxnSpPr>
            <p:cNvPr id="477" name="Google Shape;477;p60"/>
            <p:cNvCxnSpPr>
              <a:stCxn id="478" idx="4"/>
            </p:cNvCxnSpPr>
            <p:nvPr/>
          </p:nvCxnSpPr>
          <p:spPr>
            <a:xfrm>
              <a:off x="5008830" y="1896125"/>
              <a:ext cx="0" cy="4104900"/>
            </a:xfrm>
            <a:prstGeom prst="straightConnector1">
              <a:avLst/>
            </a:prstGeom>
            <a:noFill/>
            <a:ln cap="flat" cmpd="sng" w="19050">
              <a:solidFill>
                <a:srgbClr val="D6DE4D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78" name="Google Shape;478;p60"/>
            <p:cNvSpPr/>
            <p:nvPr/>
          </p:nvSpPr>
          <p:spPr>
            <a:xfrm>
              <a:off x="4931730" y="1741925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60"/>
            <p:cNvSpPr/>
            <p:nvPr/>
          </p:nvSpPr>
          <p:spPr>
            <a:xfrm>
              <a:off x="4931746" y="2783825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60"/>
            <p:cNvSpPr/>
            <p:nvPr/>
          </p:nvSpPr>
          <p:spPr>
            <a:xfrm>
              <a:off x="4928446" y="3814024"/>
              <a:ext cx="154200" cy="15420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1" name="Google Shape;481;p60"/>
          <p:cNvSpPr txBox="1"/>
          <p:nvPr/>
        </p:nvSpPr>
        <p:spPr>
          <a:xfrm>
            <a:off x="6987667" y="2607716"/>
            <a:ext cx="51549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6DE4D"/>
              </a:buClr>
              <a:buSzPts val="1800"/>
              <a:buFont typeface="PT Sans"/>
              <a:buChar char="●"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Cooperative Education 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6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8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6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61"/>
          <p:cNvSpPr txBox="1"/>
          <p:nvPr>
            <p:ph type="title"/>
          </p:nvPr>
        </p:nvSpPr>
        <p:spPr>
          <a:xfrm>
            <a:off x="4116700" y="352825"/>
            <a:ext cx="7983000" cy="13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Common </a:t>
            </a: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Dual CreditS (Algonquin COllege)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LEVEL 1 Possibilities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487" name="Google Shape;487;p61"/>
          <p:cNvSpPr txBox="1"/>
          <p:nvPr/>
        </p:nvSpPr>
        <p:spPr>
          <a:xfrm>
            <a:off x="8276400" y="2054613"/>
            <a:ext cx="35061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88" name="Google Shape;488;p61"/>
          <p:cNvSpPr/>
          <p:nvPr/>
        </p:nvSpPr>
        <p:spPr>
          <a:xfrm>
            <a:off x="4329875" y="1685125"/>
            <a:ext cx="1319100" cy="969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electricien.jpg" id="489" name="Google Shape;489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800" y="501975"/>
            <a:ext cx="2565447" cy="53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61"/>
          <p:cNvSpPr/>
          <p:nvPr/>
        </p:nvSpPr>
        <p:spPr>
          <a:xfrm>
            <a:off x="564400" y="416850"/>
            <a:ext cx="3552300" cy="5553000"/>
          </a:xfrm>
          <a:prstGeom prst="rect">
            <a:avLst/>
          </a:prstGeom>
          <a:solidFill>
            <a:srgbClr val="FFFFFF">
              <a:alpha val="753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61"/>
          <p:cNvSpPr/>
          <p:nvPr/>
        </p:nvSpPr>
        <p:spPr>
          <a:xfrm>
            <a:off x="4223350" y="1944200"/>
            <a:ext cx="7149000" cy="4354500"/>
          </a:xfrm>
          <a:prstGeom prst="rect">
            <a:avLst/>
          </a:prstGeom>
          <a:noFill/>
          <a:ln cap="flat" cmpd="sng" w="19050">
            <a:solidFill>
              <a:srgbClr val="D6DE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Automotive Service tEchnician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Electrician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Plumber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Hairstylist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Commercial Vehicle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General Carpentry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CA" sz="32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AutoBody Repairer</a:t>
            </a:r>
            <a:endParaRPr b="1" sz="32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492" name="Google Shape;492;p61"/>
          <p:cNvSpPr txBox="1"/>
          <p:nvPr/>
        </p:nvSpPr>
        <p:spPr>
          <a:xfrm>
            <a:off x="8356100" y="3396825"/>
            <a:ext cx="3105600" cy="26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2"/>
          <p:cNvSpPr txBox="1"/>
          <p:nvPr>
            <p:ph type="title"/>
          </p:nvPr>
        </p:nvSpPr>
        <p:spPr>
          <a:xfrm>
            <a:off x="4036800" y="259625"/>
            <a:ext cx="7983000" cy="13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LEVEL 1 Possibilities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498" name="Google Shape;498;p62"/>
          <p:cNvSpPr txBox="1"/>
          <p:nvPr/>
        </p:nvSpPr>
        <p:spPr>
          <a:xfrm>
            <a:off x="8276400" y="2054613"/>
            <a:ext cx="35061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499" name="Google Shape;499;p62"/>
          <p:cNvSpPr/>
          <p:nvPr/>
        </p:nvSpPr>
        <p:spPr>
          <a:xfrm>
            <a:off x="4223350" y="1802875"/>
            <a:ext cx="1319100" cy="969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electricien.jpg" id="500" name="Google Shape;500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800" y="501975"/>
            <a:ext cx="2565447" cy="53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62"/>
          <p:cNvSpPr/>
          <p:nvPr/>
        </p:nvSpPr>
        <p:spPr>
          <a:xfrm>
            <a:off x="564400" y="416850"/>
            <a:ext cx="3552300" cy="5553000"/>
          </a:xfrm>
          <a:prstGeom prst="rect">
            <a:avLst/>
          </a:prstGeom>
          <a:solidFill>
            <a:srgbClr val="FFFFFF">
              <a:alpha val="753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62"/>
          <p:cNvSpPr/>
          <p:nvPr/>
        </p:nvSpPr>
        <p:spPr>
          <a:xfrm>
            <a:off x="4223350" y="2226200"/>
            <a:ext cx="7238400" cy="3647700"/>
          </a:xfrm>
          <a:prstGeom prst="rect">
            <a:avLst/>
          </a:prstGeom>
          <a:noFill/>
          <a:ln cap="flat" cmpd="sng" w="19050">
            <a:solidFill>
              <a:srgbClr val="D6DE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OCDSB Housebuilding : General Carpentry (AC)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Construction Craft Worker (LiUna)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Retail Meat Cutter (Seaway Valley Institute)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Architectural Glass and MEtal (FTI)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Millwright (Cornwall)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03" name="Google Shape;503;p62"/>
          <p:cNvSpPr txBox="1"/>
          <p:nvPr/>
        </p:nvSpPr>
        <p:spPr>
          <a:xfrm>
            <a:off x="8356100" y="3396825"/>
            <a:ext cx="3105600" cy="26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63"/>
          <p:cNvSpPr txBox="1"/>
          <p:nvPr>
            <p:ph type="title"/>
          </p:nvPr>
        </p:nvSpPr>
        <p:spPr>
          <a:xfrm>
            <a:off x="4116700" y="352825"/>
            <a:ext cx="7983000" cy="13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LEVEL 1 Possibilities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09" name="Google Shape;509;p63"/>
          <p:cNvSpPr txBox="1"/>
          <p:nvPr/>
        </p:nvSpPr>
        <p:spPr>
          <a:xfrm>
            <a:off x="8276400" y="2054613"/>
            <a:ext cx="35061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510" name="Google Shape;510;p63"/>
          <p:cNvSpPr/>
          <p:nvPr/>
        </p:nvSpPr>
        <p:spPr>
          <a:xfrm>
            <a:off x="4223350" y="1802875"/>
            <a:ext cx="1319100" cy="969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electricien.jpg" id="511" name="Google Shape;511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800" y="501975"/>
            <a:ext cx="2565447" cy="53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63"/>
          <p:cNvSpPr/>
          <p:nvPr/>
        </p:nvSpPr>
        <p:spPr>
          <a:xfrm>
            <a:off x="564400" y="416850"/>
            <a:ext cx="3552300" cy="5553000"/>
          </a:xfrm>
          <a:prstGeom prst="rect">
            <a:avLst/>
          </a:prstGeom>
          <a:solidFill>
            <a:srgbClr val="FFFFFF">
              <a:alpha val="753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63"/>
          <p:cNvSpPr/>
          <p:nvPr/>
        </p:nvSpPr>
        <p:spPr>
          <a:xfrm>
            <a:off x="4223350" y="2226200"/>
            <a:ext cx="7238400" cy="3647700"/>
          </a:xfrm>
          <a:prstGeom prst="rect">
            <a:avLst/>
          </a:prstGeom>
          <a:noFill/>
          <a:ln cap="flat" cmpd="sng" w="19050">
            <a:solidFill>
              <a:srgbClr val="D6DE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Brick and Stone Masonry in Second semester (Ontario Masonry Training Centre @ OTSS)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14" name="Google Shape;514;p63"/>
          <p:cNvSpPr txBox="1"/>
          <p:nvPr/>
        </p:nvSpPr>
        <p:spPr>
          <a:xfrm>
            <a:off x="8356100" y="3396825"/>
            <a:ext cx="3105600" cy="26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6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/>
              <a:t>Program Highlights</a:t>
            </a:r>
            <a:endParaRPr b="1"/>
          </a:p>
        </p:txBody>
      </p:sp>
      <p:sp>
        <p:nvSpPr>
          <p:cNvPr id="520" name="Google Shape;520;p64"/>
          <p:cNvSpPr txBox="1"/>
          <p:nvPr>
            <p:ph idx="1" type="body"/>
          </p:nvPr>
        </p:nvSpPr>
        <p:spPr>
          <a:xfrm>
            <a:off x="838200" y="1825625"/>
            <a:ext cx="10515600" cy="389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Pre-employment Learning - Co-op Curriculum (</a:t>
            </a:r>
            <a:r>
              <a:rPr lang="en-CA"/>
              <a:t>Feb 1 - Feb 12) </a:t>
            </a:r>
            <a:r>
              <a:rPr lang="en-CA"/>
              <a:t> 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Level 1 Technical Training (Feb 15 - Apr 23)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Minimum 4 credits; Maximum 6 credits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4 weeks of paid placement - can continue into summer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Transportation</a:t>
            </a:r>
            <a:r>
              <a:rPr lang="en-CA"/>
              <a:t> is supported (mileage/bus passes/taxi)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Personal protective equipment and tools/tool bag are provided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6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/>
              <a:t>Requirements</a:t>
            </a:r>
            <a:endParaRPr b="1"/>
          </a:p>
        </p:txBody>
      </p:sp>
      <p:sp>
        <p:nvSpPr>
          <p:cNvPr id="526" name="Google Shape;526;p65"/>
          <p:cNvSpPr txBox="1"/>
          <p:nvPr>
            <p:ph idx="1" type="body"/>
          </p:nvPr>
        </p:nvSpPr>
        <p:spPr>
          <a:xfrm>
            <a:off x="838200" y="1825625"/>
            <a:ext cx="10515600" cy="3190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16 years of age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have at least 16 credits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be enrolled in a four credit Co-op*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-CA"/>
              <a:t>be committed to the trade and starting your career while in high school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CA"/>
              <a:t>*students with outstanding ENG credit can still participate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9"/>
          <p:cNvSpPr txBox="1"/>
          <p:nvPr/>
        </p:nvSpPr>
        <p:spPr>
          <a:xfrm>
            <a:off x="5699767" y="3737775"/>
            <a:ext cx="67473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Automotive Service Technician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Autobody Repairer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Small Engine </a:t>
            </a: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Repairs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Electronic Accessory Technician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Motorcycle Technician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Truck-Trailer Service Technician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96A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Heavy Duty Equipment Technician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24" name="Google Shape;224;p39"/>
          <p:cNvSpPr txBox="1"/>
          <p:nvPr>
            <p:ph type="title"/>
          </p:nvPr>
        </p:nvSpPr>
        <p:spPr>
          <a:xfrm>
            <a:off x="823400" y="3818775"/>
            <a:ext cx="4538100" cy="2546100"/>
          </a:xfrm>
          <a:prstGeom prst="rect">
            <a:avLst/>
          </a:prstGeom>
          <a:solidFill>
            <a:srgbClr val="00396A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8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Motive Power</a:t>
            </a:r>
            <a:endParaRPr b="1" sz="48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8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vehiculesmotorises.jpg" id="225" name="Google Shape;22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34320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" name="Google Shape;226;p39"/>
          <p:cNvGrpSpPr/>
          <p:nvPr/>
        </p:nvGrpSpPr>
        <p:grpSpPr>
          <a:xfrm>
            <a:off x="2279537" y="3035683"/>
            <a:ext cx="1718757" cy="1289100"/>
            <a:chOff x="1709696" y="3035683"/>
            <a:chExt cx="1289100" cy="1289100"/>
          </a:xfrm>
        </p:grpSpPr>
        <p:sp>
          <p:nvSpPr>
            <p:cNvPr id="227" name="Google Shape;227;p39"/>
            <p:cNvSpPr/>
            <p:nvPr/>
          </p:nvSpPr>
          <p:spPr>
            <a:xfrm>
              <a:off x="1709696" y="3035683"/>
              <a:ext cx="1289100" cy="1289100"/>
            </a:xfrm>
            <a:prstGeom prst="flowChartConnector">
              <a:avLst/>
            </a:prstGeom>
            <a:solidFill>
              <a:srgbClr val="FFFFFF"/>
            </a:solidFill>
            <a:ln cap="flat" cmpd="sng" w="19050">
              <a:solidFill>
                <a:srgbClr val="00396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camion.png" id="228" name="Google Shape;228;p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87328" y="3231627"/>
              <a:ext cx="933838" cy="93383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6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/>
              <a:t>Typical Schedule</a:t>
            </a:r>
            <a:endParaRPr b="1"/>
          </a:p>
        </p:txBody>
      </p:sp>
      <p:sp>
        <p:nvSpPr>
          <p:cNvPr id="532" name="Google Shape;532;p66"/>
          <p:cNvSpPr txBox="1"/>
          <p:nvPr>
            <p:ph idx="1" type="body"/>
          </p:nvPr>
        </p:nvSpPr>
        <p:spPr>
          <a:xfrm>
            <a:off x="838200" y="1825625"/>
            <a:ext cx="10515600" cy="389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CA" sz="3000">
                <a:latin typeface="Arial"/>
                <a:ea typeface="Arial"/>
                <a:cs typeface="Arial"/>
                <a:sym typeface="Arial"/>
              </a:rPr>
              <a:t>In-school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CA" sz="3000">
                <a:latin typeface="Arial"/>
                <a:ea typeface="Arial"/>
                <a:cs typeface="Arial"/>
                <a:sym typeface="Arial"/>
              </a:rPr>
              <a:t>AM Session (8:30 -11:35)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CA" sz="3000">
                <a:latin typeface="Arial"/>
                <a:ea typeface="Arial"/>
                <a:cs typeface="Arial"/>
                <a:sym typeface="Arial"/>
              </a:rPr>
              <a:t>Lunch (11:35 - 12:35)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CA" sz="3000">
                <a:latin typeface="Arial"/>
                <a:ea typeface="Arial"/>
                <a:cs typeface="Arial"/>
                <a:sym typeface="Arial"/>
              </a:rPr>
              <a:t>PM Session (12:25 - 3:00)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CA" sz="3000">
                <a:latin typeface="Arial"/>
                <a:ea typeface="Arial"/>
                <a:cs typeface="Arial"/>
                <a:sym typeface="Arial"/>
              </a:rPr>
              <a:t>Paid Co-op Placement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CA" sz="3000">
                <a:latin typeface="Arial"/>
                <a:ea typeface="Arial"/>
                <a:cs typeface="Arial"/>
                <a:sym typeface="Arial"/>
              </a:rPr>
              <a:t>7:00am - 5:00pm </a:t>
            </a:r>
            <a:endParaRPr sz="3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/>
              <a:t>Application: Timeline and Process</a:t>
            </a:r>
            <a:endParaRPr b="1"/>
          </a:p>
        </p:txBody>
      </p:sp>
      <p:sp>
        <p:nvSpPr>
          <p:cNvPr id="538" name="Google Shape;538;p67"/>
          <p:cNvSpPr txBox="1"/>
          <p:nvPr>
            <p:ph idx="1" type="body"/>
          </p:nvPr>
        </p:nvSpPr>
        <p:spPr>
          <a:xfrm>
            <a:off x="838200" y="1825625"/>
            <a:ext cx="10515600" cy="389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Submit via your Co-op teacher by </a:t>
            </a:r>
            <a:r>
              <a:rPr b="1" lang="en-CA" sz="2400">
                <a:latin typeface="Arial"/>
                <a:ea typeface="Arial"/>
                <a:cs typeface="Arial"/>
                <a:sym typeface="Arial"/>
              </a:rPr>
              <a:t>15 Dec 2019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SzPts val="2400"/>
              <a:buFont typeface="Arial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Resume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Cover letter (outlining why you want to be in this program)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Two letters of reference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Credit Counselling Summary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	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	Attend </a:t>
            </a:r>
            <a:r>
              <a:rPr lang="en-CA" sz="2400" u="sng">
                <a:latin typeface="Arial"/>
                <a:ea typeface="Arial"/>
                <a:cs typeface="Arial"/>
                <a:sym typeface="Arial"/>
              </a:rPr>
              <a:t>mandatory</a:t>
            </a:r>
            <a:r>
              <a:rPr lang="en-CA" sz="2400">
                <a:latin typeface="Arial"/>
                <a:ea typeface="Arial"/>
                <a:cs typeface="Arial"/>
                <a:sym typeface="Arial"/>
              </a:rPr>
              <a:t> information session on </a:t>
            </a:r>
            <a:r>
              <a:rPr b="1" lang="en-CA" sz="2400">
                <a:latin typeface="Arial"/>
                <a:ea typeface="Arial"/>
                <a:cs typeface="Arial"/>
                <a:sym typeface="Arial"/>
              </a:rPr>
              <a:t>18 Dec 2019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400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7:00pm - 8:00pm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-381000" lvl="0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❏"/>
            </a:pPr>
            <a:r>
              <a:rPr lang="en-CA" sz="2400">
                <a:latin typeface="Arial"/>
                <a:ea typeface="Arial"/>
                <a:cs typeface="Arial"/>
                <a:sym typeface="Arial"/>
              </a:rPr>
              <a:t>Board Room - 133 Greenbank Rd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68"/>
          <p:cNvSpPr txBox="1"/>
          <p:nvPr>
            <p:ph type="title"/>
          </p:nvPr>
        </p:nvSpPr>
        <p:spPr>
          <a:xfrm>
            <a:off x="4116700" y="352825"/>
            <a:ext cx="7983000" cy="13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LEVEL 1 Possibilities: What’s Coming?</a:t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44" name="Google Shape;544;p68"/>
          <p:cNvSpPr txBox="1"/>
          <p:nvPr/>
        </p:nvSpPr>
        <p:spPr>
          <a:xfrm>
            <a:off x="8276400" y="2054613"/>
            <a:ext cx="3506100" cy="9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545" name="Google Shape;545;p68"/>
          <p:cNvSpPr/>
          <p:nvPr/>
        </p:nvSpPr>
        <p:spPr>
          <a:xfrm>
            <a:off x="4223350" y="1802875"/>
            <a:ext cx="1319100" cy="969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electricien.jpg" id="546" name="Google Shape;546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800" y="501975"/>
            <a:ext cx="2565447" cy="53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68"/>
          <p:cNvSpPr/>
          <p:nvPr/>
        </p:nvSpPr>
        <p:spPr>
          <a:xfrm>
            <a:off x="564400" y="416850"/>
            <a:ext cx="3552300" cy="5553000"/>
          </a:xfrm>
          <a:prstGeom prst="rect">
            <a:avLst/>
          </a:prstGeom>
          <a:solidFill>
            <a:srgbClr val="FFFFFF">
              <a:alpha val="753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68"/>
          <p:cNvSpPr/>
          <p:nvPr/>
        </p:nvSpPr>
        <p:spPr>
          <a:xfrm>
            <a:off x="4223350" y="2226200"/>
            <a:ext cx="7238400" cy="3647700"/>
          </a:xfrm>
          <a:prstGeom prst="rect">
            <a:avLst/>
          </a:prstGeom>
          <a:noFill/>
          <a:ln cap="flat" cmpd="sng" w="19050">
            <a:solidFill>
              <a:srgbClr val="D6DE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AutoBody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Welding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Automotive Service Technology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Plumber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General </a:t>
            </a: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carpentry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Electricians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600">
                <a:solidFill>
                  <a:srgbClr val="00AEEF"/>
                </a:solidFill>
                <a:latin typeface="Amatic SC"/>
                <a:ea typeface="Amatic SC"/>
                <a:cs typeface="Amatic SC"/>
                <a:sym typeface="Amatic SC"/>
              </a:rPr>
              <a:t>Horticultural Technician</a:t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00AEE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49" name="Google Shape;549;p68"/>
          <p:cNvSpPr txBox="1"/>
          <p:nvPr/>
        </p:nvSpPr>
        <p:spPr>
          <a:xfrm>
            <a:off x="8356100" y="3396825"/>
            <a:ext cx="3105600" cy="26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8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600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6DE4D"/>
        </a:solidFill>
      </p:bgPr>
    </p:bg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icro.png" id="554" name="Google Shape;554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61292">
            <a:off x="-401647" y="-395131"/>
            <a:ext cx="9506668" cy="7130781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p69"/>
          <p:cNvSpPr txBox="1"/>
          <p:nvPr/>
        </p:nvSpPr>
        <p:spPr>
          <a:xfrm rot="-486178">
            <a:off x="6055932" y="443062"/>
            <a:ext cx="5555060" cy="419969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6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THE OYAP DIFFERENCE</a:t>
            </a:r>
            <a:endParaRPr b="1" sz="6500">
              <a:solidFill>
                <a:srgbClr val="00396A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grpSp>
        <p:nvGrpSpPr>
          <p:cNvPr id="556" name="Google Shape;556;p69"/>
          <p:cNvGrpSpPr/>
          <p:nvPr/>
        </p:nvGrpSpPr>
        <p:grpSpPr>
          <a:xfrm>
            <a:off x="4727774" y="834756"/>
            <a:ext cx="2740666" cy="4394242"/>
            <a:chOff x="3545919" y="834756"/>
            <a:chExt cx="2055551" cy="4394242"/>
          </a:xfrm>
        </p:grpSpPr>
        <p:sp>
          <p:nvSpPr>
            <p:cNvPr id="557" name="Google Shape;557;p69"/>
            <p:cNvSpPr/>
            <p:nvPr/>
          </p:nvSpPr>
          <p:spPr>
            <a:xfrm rot="-2326031">
              <a:off x="4088078" y="1410279"/>
              <a:ext cx="1225092" cy="91549"/>
            </a:xfrm>
            <a:prstGeom prst="roundRect">
              <a:avLst>
                <a:gd fmla="val 16667" name="adj"/>
              </a:avLst>
            </a:prstGeom>
            <a:solidFill>
              <a:srgbClr val="FFFFFF">
                <a:alpha val="634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8" name="Google Shape;558;p69"/>
            <p:cNvSpPr/>
            <p:nvPr/>
          </p:nvSpPr>
          <p:spPr>
            <a:xfrm rot="-3856922">
              <a:off x="3404806" y="1099050"/>
              <a:ext cx="644326" cy="91512"/>
            </a:xfrm>
            <a:prstGeom prst="roundRect">
              <a:avLst>
                <a:gd fmla="val 16667" name="adj"/>
              </a:avLst>
            </a:prstGeom>
            <a:solidFill>
              <a:srgbClr val="FFFFFF">
                <a:alpha val="634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9" name="Google Shape;559;p69"/>
            <p:cNvSpPr/>
            <p:nvPr/>
          </p:nvSpPr>
          <p:spPr>
            <a:xfrm rot="692493">
              <a:off x="4756685" y="4179884"/>
              <a:ext cx="844169" cy="91548"/>
            </a:xfrm>
            <a:prstGeom prst="roundRect">
              <a:avLst>
                <a:gd fmla="val 16667" name="adj"/>
              </a:avLst>
            </a:prstGeom>
            <a:solidFill>
              <a:srgbClr val="FFFFFF">
                <a:alpha val="634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0" name="Google Shape;560;p69"/>
            <p:cNvSpPr/>
            <p:nvPr/>
          </p:nvSpPr>
          <p:spPr>
            <a:xfrm rot="2084903">
              <a:off x="3999592" y="4796336"/>
              <a:ext cx="1225320" cy="91624"/>
            </a:xfrm>
            <a:prstGeom prst="roundRect">
              <a:avLst>
                <a:gd fmla="val 16667" name="adj"/>
              </a:avLst>
            </a:prstGeom>
            <a:solidFill>
              <a:srgbClr val="FFFFFF">
                <a:alpha val="634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EEF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Google Shape;565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3200" y="-49850"/>
            <a:ext cx="8673198" cy="65056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6" name="Google Shape;566;p70"/>
          <p:cNvGrpSpPr/>
          <p:nvPr/>
        </p:nvGrpSpPr>
        <p:grpSpPr>
          <a:xfrm>
            <a:off x="-115" y="5194500"/>
            <a:ext cx="12191695" cy="1663500"/>
            <a:chOff x="3460400" y="2142125"/>
            <a:chExt cx="9144000" cy="1663500"/>
          </a:xfrm>
        </p:grpSpPr>
        <p:sp>
          <p:nvSpPr>
            <p:cNvPr id="567" name="Google Shape;567;p70"/>
            <p:cNvSpPr/>
            <p:nvPr/>
          </p:nvSpPr>
          <p:spPr>
            <a:xfrm>
              <a:off x="3460400" y="2142125"/>
              <a:ext cx="9144000" cy="1663500"/>
            </a:xfrm>
            <a:prstGeom prst="rect">
              <a:avLst/>
            </a:prstGeom>
            <a:solidFill>
              <a:srgbClr val="D6DE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70"/>
            <p:cNvSpPr/>
            <p:nvPr/>
          </p:nvSpPr>
          <p:spPr>
            <a:xfrm>
              <a:off x="3735025" y="2370350"/>
              <a:ext cx="8639100" cy="1240200"/>
            </a:xfrm>
            <a:prstGeom prst="rect">
              <a:avLst/>
            </a:prstGeom>
            <a:solidFill>
              <a:srgbClr val="FFFFFF"/>
            </a:solidFill>
            <a:ln cap="flat" cmpd="sng" w="19050">
              <a:solidFill>
                <a:srgbClr val="00396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69" name="Google Shape;569;p70"/>
          <p:cNvSpPr txBox="1"/>
          <p:nvPr/>
        </p:nvSpPr>
        <p:spPr>
          <a:xfrm>
            <a:off x="0" y="443025"/>
            <a:ext cx="121920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5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THE OYAP ADVANTAGE </a:t>
            </a:r>
            <a:endParaRPr b="1" sz="5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grpSp>
        <p:nvGrpSpPr>
          <p:cNvPr id="570" name="Google Shape;570;p70"/>
          <p:cNvGrpSpPr/>
          <p:nvPr/>
        </p:nvGrpSpPr>
        <p:grpSpPr>
          <a:xfrm>
            <a:off x="3911395" y="5603400"/>
            <a:ext cx="4195095" cy="964200"/>
            <a:chOff x="3162225" y="5603400"/>
            <a:chExt cx="3146400" cy="964200"/>
          </a:xfrm>
        </p:grpSpPr>
        <p:sp>
          <p:nvSpPr>
            <p:cNvPr id="571" name="Google Shape;571;p70"/>
            <p:cNvSpPr txBox="1"/>
            <p:nvPr/>
          </p:nvSpPr>
          <p:spPr>
            <a:xfrm>
              <a:off x="3162225" y="5679600"/>
              <a:ext cx="3146400" cy="8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CA" sz="1300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OYAP - REGISTERED WITH AN EMPLOYER</a:t>
              </a:r>
              <a:endParaRPr sz="13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etoile-rouge.png" id="572" name="Google Shape;572;p7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66387" y="5603400"/>
              <a:ext cx="468000" cy="468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73" name="Google Shape;573;p70"/>
            <p:cNvCxnSpPr/>
            <p:nvPr/>
          </p:nvCxnSpPr>
          <p:spPr>
            <a:xfrm>
              <a:off x="3246700" y="6205650"/>
              <a:ext cx="26697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74" name="Google Shape;574;p70"/>
          <p:cNvGrpSpPr/>
          <p:nvPr/>
        </p:nvGrpSpPr>
        <p:grpSpPr>
          <a:xfrm>
            <a:off x="712978" y="5603400"/>
            <a:ext cx="2735532" cy="964200"/>
            <a:chOff x="6668800" y="5603400"/>
            <a:chExt cx="2051700" cy="964200"/>
          </a:xfrm>
        </p:grpSpPr>
        <p:sp>
          <p:nvSpPr>
            <p:cNvPr id="575" name="Google Shape;575;p70"/>
            <p:cNvSpPr txBox="1"/>
            <p:nvPr/>
          </p:nvSpPr>
          <p:spPr>
            <a:xfrm>
              <a:off x="6668800" y="5843700"/>
              <a:ext cx="2051700" cy="72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 sz="1300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OYAP - PARTICIPANT</a:t>
              </a:r>
              <a:endParaRPr sz="13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etoile-bleu.png" id="576" name="Google Shape;576;p7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751975" y="5603400"/>
              <a:ext cx="468000" cy="468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77" name="Google Shape;577;p70"/>
            <p:cNvCxnSpPr/>
            <p:nvPr/>
          </p:nvCxnSpPr>
          <p:spPr>
            <a:xfrm>
              <a:off x="6749100" y="6205650"/>
              <a:ext cx="1591800" cy="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78" name="Google Shape;578;p70"/>
          <p:cNvGrpSpPr/>
          <p:nvPr/>
        </p:nvGrpSpPr>
        <p:grpSpPr>
          <a:xfrm>
            <a:off x="8379588" y="5603388"/>
            <a:ext cx="3209120" cy="964175"/>
            <a:chOff x="470800" y="5603400"/>
            <a:chExt cx="2406900" cy="964175"/>
          </a:xfrm>
        </p:grpSpPr>
        <p:sp>
          <p:nvSpPr>
            <p:cNvPr id="579" name="Google Shape;579;p70"/>
            <p:cNvSpPr txBox="1"/>
            <p:nvPr/>
          </p:nvSpPr>
          <p:spPr>
            <a:xfrm>
              <a:off x="470800" y="5994875"/>
              <a:ext cx="24069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A" sz="1300">
                  <a:solidFill>
                    <a:srgbClr val="00396A"/>
                  </a:solidFill>
                  <a:latin typeface="PT Sans"/>
                  <a:ea typeface="PT Sans"/>
                  <a:cs typeface="PT Sans"/>
                  <a:sym typeface="PT Sans"/>
                </a:rPr>
                <a:t>OYAP - DUAL CREDIT - LEVEL 1</a:t>
              </a:r>
              <a:endParaRPr sz="13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  <p:pic>
          <p:nvPicPr>
            <p:cNvPr descr="etoile-verte.png" id="580" name="Google Shape;580;p7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77350" y="5603400"/>
              <a:ext cx="468000" cy="468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81" name="Google Shape;581;p70"/>
            <p:cNvCxnSpPr/>
            <p:nvPr/>
          </p:nvCxnSpPr>
          <p:spPr>
            <a:xfrm>
              <a:off x="586328" y="6205650"/>
              <a:ext cx="2162700" cy="4200"/>
            </a:xfrm>
            <a:prstGeom prst="straightConnector1">
              <a:avLst/>
            </a:prstGeom>
            <a:noFill/>
            <a:ln cap="flat" cmpd="sng" w="19050">
              <a:solidFill>
                <a:srgbClr val="00396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3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71"/>
          <p:cNvSpPr/>
          <p:nvPr/>
        </p:nvSpPr>
        <p:spPr>
          <a:xfrm>
            <a:off x="6404667" y="180900"/>
            <a:ext cx="5481900" cy="3050700"/>
          </a:xfrm>
          <a:prstGeom prst="rect">
            <a:avLst/>
          </a:prstGeom>
          <a:noFill/>
          <a:ln cap="flat" cmpd="sng" w="28575">
            <a:solidFill>
              <a:srgbClr val="00AE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71"/>
          <p:cNvSpPr/>
          <p:nvPr/>
        </p:nvSpPr>
        <p:spPr>
          <a:xfrm>
            <a:off x="-67" y="0"/>
            <a:ext cx="6092700" cy="34125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71"/>
          <p:cNvSpPr/>
          <p:nvPr/>
        </p:nvSpPr>
        <p:spPr>
          <a:xfrm>
            <a:off x="305400" y="3634575"/>
            <a:ext cx="5481900" cy="3050700"/>
          </a:xfrm>
          <a:prstGeom prst="rect">
            <a:avLst/>
          </a:prstGeom>
          <a:noFill/>
          <a:ln cap="flat" cmpd="sng" w="28575">
            <a:solidFill>
              <a:srgbClr val="D6DE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71"/>
          <p:cNvSpPr/>
          <p:nvPr/>
        </p:nvSpPr>
        <p:spPr>
          <a:xfrm>
            <a:off x="6099267" y="3412475"/>
            <a:ext cx="6092700" cy="3445500"/>
          </a:xfrm>
          <a:prstGeom prst="rect">
            <a:avLst/>
          </a:prstGeom>
          <a:solidFill>
            <a:srgbClr val="D6DE4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71"/>
          <p:cNvSpPr txBox="1"/>
          <p:nvPr/>
        </p:nvSpPr>
        <p:spPr>
          <a:xfrm>
            <a:off x="547600" y="312475"/>
            <a:ext cx="51249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2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Allows you to start your training in a skilled trade as an apprentice.</a:t>
            </a:r>
            <a:endParaRPr sz="22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591" name="Google Shape;591;p71"/>
          <p:cNvSpPr txBox="1"/>
          <p:nvPr/>
        </p:nvSpPr>
        <p:spPr>
          <a:xfrm>
            <a:off x="6595367" y="312475"/>
            <a:ext cx="51249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2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Allows you to accumulate all the required credits to get your OSSD.</a:t>
            </a:r>
            <a:endParaRPr sz="2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592" name="Google Shape;592;p71"/>
          <p:cNvSpPr txBox="1"/>
          <p:nvPr/>
        </p:nvSpPr>
        <p:spPr>
          <a:xfrm>
            <a:off x="547600" y="4281425"/>
            <a:ext cx="5124900" cy="232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2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Allows you early access to Level 1 training opportunities</a:t>
            </a:r>
            <a:endParaRPr sz="2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593" name="Google Shape;593;p71"/>
          <p:cNvSpPr txBox="1"/>
          <p:nvPr/>
        </p:nvSpPr>
        <p:spPr>
          <a:xfrm>
            <a:off x="5408267" y="4281425"/>
            <a:ext cx="6311700" cy="232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2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Allows you to </a:t>
            </a:r>
            <a:endParaRPr sz="22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2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accumulate hours/</a:t>
            </a:r>
            <a:r>
              <a:rPr lang="en-CA" sz="22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competencies</a:t>
            </a:r>
            <a:r>
              <a:rPr lang="en-CA" sz="22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  required for your trade.</a:t>
            </a:r>
            <a:endParaRPr sz="2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adran.png" id="594" name="Google Shape;594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6274" y="3750995"/>
            <a:ext cx="1182850" cy="1182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plome.png" id="595" name="Google Shape;595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1500" y="1931110"/>
            <a:ext cx="1182850" cy="1182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duation.png" id="596" name="Google Shape;596;p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45200" y="3686684"/>
            <a:ext cx="12954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tier.png" id="597" name="Google Shape;597;p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45200" y="1878475"/>
            <a:ext cx="1353125" cy="135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7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72"/>
          <p:cNvSpPr txBox="1"/>
          <p:nvPr>
            <p:ph idx="1" type="body"/>
          </p:nvPr>
        </p:nvSpPr>
        <p:spPr>
          <a:xfrm>
            <a:off x="838200" y="1825625"/>
            <a:ext cx="10515600" cy="389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04" name="Google Shape;604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73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CA">
                <a:solidFill>
                  <a:srgbClr val="F3F3F3"/>
                </a:solidFill>
              </a:rPr>
              <a:t>Thank you !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610" name="Google Shape;610;p73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CA">
                <a:solidFill>
                  <a:srgbClr val="F3F3F3"/>
                </a:solidFill>
              </a:rPr>
              <a:t>Contact your Guidance </a:t>
            </a:r>
            <a:r>
              <a:rPr lang="en-CA">
                <a:solidFill>
                  <a:srgbClr val="F3F3F3"/>
                </a:solidFill>
              </a:rPr>
              <a:t>counselor</a:t>
            </a:r>
            <a:r>
              <a:rPr lang="en-CA">
                <a:solidFill>
                  <a:srgbClr val="F3F3F3"/>
                </a:solidFill>
              </a:rPr>
              <a:t> or co-op teacher if you are Interested in Participating in the OYAP Coop Program.</a:t>
            </a:r>
            <a:endParaRPr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rvice-agriculture.jpg" id="233" name="Google Shape;23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343204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0"/>
          <p:cNvSpPr txBox="1"/>
          <p:nvPr>
            <p:ph type="title"/>
          </p:nvPr>
        </p:nvSpPr>
        <p:spPr>
          <a:xfrm>
            <a:off x="823400" y="3818775"/>
            <a:ext cx="4538100" cy="25461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6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LES SERVICES</a:t>
            </a:r>
            <a:endParaRPr b="1" sz="6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L’agriculture</a:t>
            </a:r>
            <a:endParaRPr b="1" sz="30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service-alimentation.jpg" id="235" name="Google Shape;23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343204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0"/>
          <p:cNvSpPr txBox="1"/>
          <p:nvPr/>
        </p:nvSpPr>
        <p:spPr>
          <a:xfrm>
            <a:off x="5699767" y="3737775"/>
            <a:ext cx="67473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Assistant Cook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Chef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Retail Meat Cutter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Arborist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Hair Stylist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Horticultural Technician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Educational Assistant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Child and Youth Worker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83C32F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Child Development Practitioner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37" name="Google Shape;237;p40"/>
          <p:cNvSpPr txBox="1"/>
          <p:nvPr>
            <p:ph type="title"/>
          </p:nvPr>
        </p:nvSpPr>
        <p:spPr>
          <a:xfrm>
            <a:off x="823400" y="3818775"/>
            <a:ext cx="4538100" cy="2546100"/>
          </a:xfrm>
          <a:prstGeom prst="rect">
            <a:avLst/>
          </a:prstGeom>
          <a:solidFill>
            <a:srgbClr val="83C3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6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SERVICE</a:t>
            </a:r>
            <a:endParaRPr b="1" sz="30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238" name="Google Shape;238;p40"/>
          <p:cNvGrpSpPr/>
          <p:nvPr/>
        </p:nvGrpSpPr>
        <p:grpSpPr>
          <a:xfrm>
            <a:off x="2302931" y="3044450"/>
            <a:ext cx="1695158" cy="1271400"/>
            <a:chOff x="1727242" y="3044450"/>
            <a:chExt cx="1271400" cy="1271400"/>
          </a:xfrm>
        </p:grpSpPr>
        <p:sp>
          <p:nvSpPr>
            <p:cNvPr id="239" name="Google Shape;239;p40"/>
            <p:cNvSpPr/>
            <p:nvPr/>
          </p:nvSpPr>
          <p:spPr>
            <a:xfrm>
              <a:off x="1727242" y="3044450"/>
              <a:ext cx="1271400" cy="1271400"/>
            </a:xfrm>
            <a:prstGeom prst="flowChartConnector">
              <a:avLst/>
            </a:prstGeom>
            <a:solidFill>
              <a:srgbClr val="FFFFFF"/>
            </a:solidFill>
            <a:ln cap="flat" cmpd="sng" w="19050">
              <a:solidFill>
                <a:srgbClr val="83C3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services.png" id="240" name="Google Shape;240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902465" y="3219704"/>
              <a:ext cx="921086" cy="92105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2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ison.jpg" id="245" name="Google Shape;24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3432052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41"/>
          <p:cNvSpPr txBox="1"/>
          <p:nvPr/>
        </p:nvSpPr>
        <p:spPr>
          <a:xfrm>
            <a:off x="5699767" y="3737775"/>
            <a:ext cx="65160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Brick and Stone Mason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General Carpenter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Electrician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Floor Covering Installer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Sprinkler and Fire Protection Installer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Refrigeration and Air Conditioning Systems Mechanic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DC33D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Painter and Decorator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47" name="Google Shape;247;p41"/>
          <p:cNvSpPr txBox="1"/>
          <p:nvPr>
            <p:ph type="title"/>
          </p:nvPr>
        </p:nvSpPr>
        <p:spPr>
          <a:xfrm>
            <a:off x="823400" y="3818775"/>
            <a:ext cx="4538100" cy="2546100"/>
          </a:xfrm>
          <a:prstGeom prst="rect">
            <a:avLst/>
          </a:prstGeom>
          <a:solidFill>
            <a:srgbClr val="FDC33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6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Construction</a:t>
            </a:r>
            <a:endParaRPr b="1" sz="6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grpSp>
        <p:nvGrpSpPr>
          <p:cNvPr id="248" name="Google Shape;248;p41"/>
          <p:cNvGrpSpPr/>
          <p:nvPr/>
        </p:nvGrpSpPr>
        <p:grpSpPr>
          <a:xfrm>
            <a:off x="2224342" y="3029195"/>
            <a:ext cx="1735957" cy="1302000"/>
            <a:chOff x="56183" y="3296370"/>
            <a:chExt cx="1302000" cy="1302000"/>
          </a:xfrm>
        </p:grpSpPr>
        <p:sp>
          <p:nvSpPr>
            <p:cNvPr id="249" name="Google Shape;249;p41"/>
            <p:cNvSpPr/>
            <p:nvPr/>
          </p:nvSpPr>
          <p:spPr>
            <a:xfrm>
              <a:off x="56183" y="3296370"/>
              <a:ext cx="1302000" cy="1302000"/>
            </a:xfrm>
            <a:prstGeom prst="flowChartConnector">
              <a:avLst/>
            </a:prstGeom>
            <a:solidFill>
              <a:srgbClr val="FFFFFF"/>
            </a:solidFill>
            <a:ln cap="flat" cmpd="sng" w="19050">
              <a:solidFill>
                <a:srgbClr val="FDC33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maison.png" id="250" name="Google Shape;250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02440" y="3542619"/>
              <a:ext cx="809544" cy="80954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2"/>
          <p:cNvSpPr txBox="1"/>
          <p:nvPr/>
        </p:nvSpPr>
        <p:spPr>
          <a:xfrm>
            <a:off x="5699767" y="3737775"/>
            <a:ext cx="65160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WELDER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TOOL AND DIE MAKER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COMPUTER NUMERICAL CONTROL (CNC) PROGRAMMER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INDUSTRIAL MECHANIC MILLWRIGHT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DRAFTSPERSON</a:t>
            </a:r>
            <a:endParaRPr b="1" sz="12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D1944"/>
              </a:buClr>
              <a:buSzPts val="2000"/>
              <a:buFont typeface="PT Sans"/>
              <a:buChar char="●"/>
            </a:pPr>
            <a:r>
              <a:rPr b="1" lang="en-CA" sz="2000">
                <a:solidFill>
                  <a:srgbClr val="00396A"/>
                </a:solidFill>
                <a:latin typeface="PT Sans"/>
                <a:ea typeface="PT Sans"/>
                <a:cs typeface="PT Sans"/>
                <a:sym typeface="PT Sans"/>
              </a:rPr>
              <a:t>INDUSTRIAL ELECTRICIAN</a:t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56" name="Google Shape;256;p42"/>
          <p:cNvSpPr txBox="1"/>
          <p:nvPr>
            <p:ph type="title"/>
          </p:nvPr>
        </p:nvSpPr>
        <p:spPr>
          <a:xfrm>
            <a:off x="823400" y="3818775"/>
            <a:ext cx="4538100" cy="2546100"/>
          </a:xfrm>
          <a:prstGeom prst="rect">
            <a:avLst/>
          </a:prstGeom>
          <a:solidFill>
            <a:srgbClr val="ED194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6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INDUSTRIAL</a:t>
            </a:r>
            <a:endParaRPr b="1" sz="6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industrie.jpg" id="257" name="Google Shape;25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34320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8" name="Google Shape;258;p42"/>
          <p:cNvGrpSpPr/>
          <p:nvPr/>
        </p:nvGrpSpPr>
        <p:grpSpPr>
          <a:xfrm>
            <a:off x="2243971" y="3043922"/>
            <a:ext cx="1696758" cy="1272600"/>
            <a:chOff x="1683020" y="3043922"/>
            <a:chExt cx="1272600" cy="1272600"/>
          </a:xfrm>
        </p:grpSpPr>
        <p:sp>
          <p:nvSpPr>
            <p:cNvPr id="259" name="Google Shape;259;p42"/>
            <p:cNvSpPr/>
            <p:nvPr/>
          </p:nvSpPr>
          <p:spPr>
            <a:xfrm>
              <a:off x="1683020" y="3043922"/>
              <a:ext cx="1272600" cy="1272600"/>
            </a:xfrm>
            <a:prstGeom prst="flowChartConnector">
              <a:avLst/>
            </a:prstGeom>
            <a:solidFill>
              <a:srgbClr val="FFFFFF"/>
            </a:solidFill>
            <a:ln cap="flat" cmpd="sng" w="19050">
              <a:solidFill>
                <a:srgbClr val="ED194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Icone-mecanique.png" id="260" name="Google Shape;260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926033" y="3302690"/>
              <a:ext cx="791189" cy="79118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3"/>
          <p:cNvSpPr txBox="1"/>
          <p:nvPr>
            <p:ph type="title"/>
          </p:nvPr>
        </p:nvSpPr>
        <p:spPr>
          <a:xfrm>
            <a:off x="0" y="0"/>
            <a:ext cx="12192000" cy="58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8500">
                <a:solidFill>
                  <a:srgbClr val="00396A"/>
                </a:solidFill>
                <a:latin typeface="Amatic SC"/>
                <a:ea typeface="Amatic SC"/>
                <a:cs typeface="Amatic SC"/>
                <a:sym typeface="Amatic SC"/>
              </a:rPr>
              <a:t>Statistics</a:t>
            </a:r>
            <a:endParaRPr b="1" sz="4800">
              <a:highlight>
                <a:schemeClr val="lt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3400">
                <a:solidFill>
                  <a:srgbClr val="83C32F"/>
                </a:solidFill>
                <a:latin typeface="PT Sans"/>
                <a:ea typeface="PT Sans"/>
                <a:cs typeface="PT Sans"/>
                <a:sym typeface="PT Sans"/>
              </a:rPr>
              <a:t>EXAMINING THE JOB OPPORTUNITIES </a:t>
            </a:r>
            <a:endParaRPr sz="1800"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4"/>
          <p:cNvSpPr/>
          <p:nvPr/>
        </p:nvSpPr>
        <p:spPr>
          <a:xfrm>
            <a:off x="6857200" y="0"/>
            <a:ext cx="5334900" cy="6858000"/>
          </a:xfrm>
          <a:prstGeom prst="rect">
            <a:avLst/>
          </a:prstGeom>
          <a:solidFill>
            <a:srgbClr val="00396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44"/>
          <p:cNvSpPr txBox="1"/>
          <p:nvPr/>
        </p:nvSpPr>
        <p:spPr>
          <a:xfrm>
            <a:off x="7281900" y="3619725"/>
            <a:ext cx="4808700" cy="2849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IN 2025, WE EXPECT THE SKILLED LABOUR SHORTAGE WILL</a:t>
            </a:r>
            <a:endParaRPr b="1" sz="4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4000">
                <a:solidFill>
                  <a:srgbClr val="FFFFFF"/>
                </a:solidFill>
                <a:latin typeface="Amatic SC"/>
                <a:ea typeface="Amatic SC"/>
                <a:cs typeface="Amatic SC"/>
                <a:sym typeface="Amatic SC"/>
              </a:rPr>
              <a:t>HAVE REACHED...</a:t>
            </a:r>
            <a:endParaRPr b="1" sz="4000">
              <a:solidFill>
                <a:srgbClr val="FFFF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barre1-10.png" id="272" name="Google Shape;27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033" y="491125"/>
            <a:ext cx="1145043" cy="24608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re2-11.png" id="273" name="Google Shape;273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4533" y="591225"/>
            <a:ext cx="1467500" cy="30898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re3-12.png" id="274" name="Google Shape;274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22033" y="599850"/>
            <a:ext cx="1413334" cy="31609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re4-13.png" id="275" name="Google Shape;275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52225" y="755447"/>
            <a:ext cx="1060000" cy="37081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re5-14.png" id="276" name="Google Shape;276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32733" y="682792"/>
            <a:ext cx="1060001" cy="42868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cheverte-15.png" id="277" name="Google Shape;277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1033" y="2774025"/>
            <a:ext cx="4403101" cy="389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8" name="Google Shape;278;p44"/>
          <p:cNvGrpSpPr/>
          <p:nvPr/>
        </p:nvGrpSpPr>
        <p:grpSpPr>
          <a:xfrm>
            <a:off x="8307992" y="831650"/>
            <a:ext cx="2432739" cy="1824600"/>
            <a:chOff x="6231150" y="831650"/>
            <a:chExt cx="1824600" cy="1824600"/>
          </a:xfrm>
        </p:grpSpPr>
        <p:sp>
          <p:nvSpPr>
            <p:cNvPr id="279" name="Google Shape;279;p44"/>
            <p:cNvSpPr/>
            <p:nvPr/>
          </p:nvSpPr>
          <p:spPr>
            <a:xfrm>
              <a:off x="6231150" y="831650"/>
              <a:ext cx="1824600" cy="1824600"/>
            </a:xfrm>
            <a:prstGeom prst="ellipse">
              <a:avLst/>
            </a:prstGeom>
            <a:noFill/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44"/>
            <p:cNvSpPr txBox="1"/>
            <p:nvPr/>
          </p:nvSpPr>
          <p:spPr>
            <a:xfrm>
              <a:off x="6313850" y="944275"/>
              <a:ext cx="1680600" cy="162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CA" sz="13000">
                  <a:solidFill>
                    <a:srgbClr val="00AEEF"/>
                  </a:solidFill>
                  <a:latin typeface="PT Sans"/>
                  <a:ea typeface="PT Sans"/>
                  <a:cs typeface="PT Sans"/>
                  <a:sym typeface="PT Sans"/>
                </a:rPr>
                <a:t>?</a:t>
              </a:r>
              <a:endParaRPr b="1" sz="13000">
                <a:solidFill>
                  <a:srgbClr val="00AEE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8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1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5"/>
          <p:cNvSpPr/>
          <p:nvPr/>
        </p:nvSpPr>
        <p:spPr>
          <a:xfrm>
            <a:off x="0" y="-7575"/>
            <a:ext cx="12192000" cy="68580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45"/>
          <p:cNvSpPr txBox="1"/>
          <p:nvPr/>
        </p:nvSpPr>
        <p:spPr>
          <a:xfrm>
            <a:off x="0" y="1032300"/>
            <a:ext cx="12192000" cy="309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13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1.2 </a:t>
            </a:r>
            <a:r>
              <a:rPr lang="en-CA" sz="13000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million</a:t>
            </a:r>
            <a:endParaRPr sz="1300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00396A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descr="chef-icone.png" id="287" name="Google Shape;28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4333" y="5195578"/>
            <a:ext cx="1003800" cy="10037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de-construction-icone.png" id="288" name="Google Shape;288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7100" y="4395050"/>
            <a:ext cx="1003800" cy="1003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dical-lady-icone.png" id="289" name="Google Shape;289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57367" y="3947075"/>
            <a:ext cx="1291450" cy="1291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cretaire-icone.png" id="290" name="Google Shape;290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41633" y="4615800"/>
            <a:ext cx="1103300" cy="1103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ur-icone.png" id="291" name="Google Shape;291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58800" y="5578575"/>
            <a:ext cx="843500" cy="8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ombier-icone.png" id="292" name="Google Shape;292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83467" y="4935225"/>
            <a:ext cx="643350" cy="64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 p14:dur="600">
        <p:fade thruBlk="1"/>
      </p:transition>
    </mc:Choice>
    <mc:Fallback>
      <p:transition spd="med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