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6858000" cx="9144000"/>
  <p:notesSz cx="6858000" cy="9296400"/>
  <p:embeddedFontLst>
    <p:embeddedFont>
      <p:font typeface="Garamond"/>
      <p:regular r:id="rId25"/>
      <p:bold r:id="rId26"/>
      <p:italic r:id="rId27"/>
      <p:boldItalic r:id="rId28"/>
    </p:embeddedFont>
    <p:embeddedFont>
      <p:font typeface="Meddon"/>
      <p:regular r:id="rId29"/>
    </p:embeddedFont>
    <p:embeddedFont>
      <p:font typeface="Courgette"/>
      <p:regular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Garamond-bold.fntdata"/><Relationship Id="rId25" Type="http://schemas.openxmlformats.org/officeDocument/2006/relationships/font" Target="fonts/Garamond-regular.fntdata"/><Relationship Id="rId28" Type="http://schemas.openxmlformats.org/officeDocument/2006/relationships/font" Target="fonts/Garamond-boldItalic.fntdata"/><Relationship Id="rId27" Type="http://schemas.openxmlformats.org/officeDocument/2006/relationships/font" Target="fonts/Garamond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eddon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font" Target="fonts/Courgette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0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0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1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2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2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3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94ec6df21e_0_0:notes"/>
          <p:cNvSpPr/>
          <p:nvPr>
            <p:ph idx="2" type="sldImg"/>
          </p:nvPr>
        </p:nvSpPr>
        <p:spPr>
          <a:xfrm>
            <a:off x="1143225" y="697225"/>
            <a:ext cx="4572300" cy="348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94ec6df21e_0_0:notes"/>
          <p:cNvSpPr txBox="1"/>
          <p:nvPr>
            <p:ph idx="1" type="body"/>
          </p:nvPr>
        </p:nvSpPr>
        <p:spPr>
          <a:xfrm>
            <a:off x="685800" y="4415775"/>
            <a:ext cx="5486400" cy="41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4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4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5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5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6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6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17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8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2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4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5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6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7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8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 txBox="1"/>
          <p:nvPr>
            <p:ph idx="1" type="body"/>
          </p:nvPr>
        </p:nvSpPr>
        <p:spPr>
          <a:xfrm>
            <a:off x="685800" y="4415775"/>
            <a:ext cx="54864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9:notes"/>
          <p:cNvSpPr/>
          <p:nvPr>
            <p:ph idx="2" type="sldImg"/>
          </p:nvPr>
        </p:nvSpPr>
        <p:spPr>
          <a:xfrm>
            <a:off x="1143225" y="697225"/>
            <a:ext cx="45722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22" name="Google Shape;22;p2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306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3528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175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0861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0861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0861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0861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08609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08609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23" name="Google Shape;23;p2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306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3528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175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0861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0861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0861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0861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08609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08609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24" name="Google Shape;24;p2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25" name="Google Shape;25;p2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" name="Google Shape;26;p2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680"/>
              <a:buFont typeface="Noto Sans Symbols"/>
              <a:buNone/>
              <a:defRPr b="1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26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2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175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0861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299719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2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29972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29972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29972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29972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29972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80" name="Google Shape;80;p1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680"/>
              <a:buFont typeface="Noto Sans Symbols"/>
              <a:buNone/>
              <a:defRPr b="1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26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2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81" name="Google Shape;81;p1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175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0861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260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299719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2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29972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29972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29972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29972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29972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82" name="Google Shape;82;p11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83" name="Google Shape;83;p11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4" name="Google Shape;84;p11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87" name="Google Shape;87;p12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26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12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98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88" name="Google Shape;88;p12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89" name="Google Shape;89;p12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0" name="Google Shape;90;p12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29" name="Google Shape;29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5306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3528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30" name="Google Shape;30;p3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31" name="Google Shape;31;p3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" name="Google Shape;32;p3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, and 2 Content" type="txAndTwoObj">
  <p:cSld name="TEXT_AND_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35" name="Google Shape;35;p4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5306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3528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36" name="Google Shape;36;p4"/>
          <p:cNvSpPr txBox="1"/>
          <p:nvPr>
            <p:ph idx="2" type="body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5306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3528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37" name="Google Shape;37;p4"/>
          <p:cNvSpPr txBox="1"/>
          <p:nvPr>
            <p:ph idx="3" type="body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5306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3528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38" name="Google Shape;38;p4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39" name="Google Shape;39;p4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" name="Google Shape;40;p4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43" name="Google Shape;43;p5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5306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3528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44" name="Google Shape;44;p5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45" name="Google Shape;45;p5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" name="Google Shape;46;p5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49" name="Google Shape;49;p6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5306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3528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50" name="Google Shape;50;p6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51" name="Google Shape;51;p6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2" name="Google Shape;52;p6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7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55" name="Google Shape;55;p7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56" name="Google Shape;56;p7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accent2"/>
              </a:buClr>
              <a:buSzPts val="84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7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accent2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57" name="Google Shape;57;p7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58" name="Google Shape;58;p7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7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8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62" name="Google Shape;62;p8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5306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3528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63" name="Google Shape;63;p8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accent2"/>
              </a:buClr>
              <a:buSzPts val="840"/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700"/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accent2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64" name="Google Shape;64;p8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65" name="Google Shape;65;p8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6" name="Google Shape;66;p8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Google Shape;70;p9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73" name="Google Shape;73;p10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74" name="Google Shape;74;p10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10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  <p:grpSp>
        <p:nvGrpSpPr>
          <p:cNvPr id="8" name="Google Shape;8;p1"/>
          <p:cNvGrpSpPr/>
          <p:nvPr/>
        </p:nvGrpSpPr>
        <p:grpSpPr>
          <a:xfrm>
            <a:off x="0" y="0"/>
            <a:ext cx="9140825" cy="6850062"/>
            <a:chOff x="0" y="0"/>
            <a:chExt cx="9140825" cy="6850062"/>
          </a:xfrm>
        </p:grpSpPr>
        <p:grpSp>
          <p:nvGrpSpPr>
            <p:cNvPr id="9" name="Google Shape;9;p1"/>
            <p:cNvGrpSpPr/>
            <p:nvPr/>
          </p:nvGrpSpPr>
          <p:grpSpPr>
            <a:xfrm>
              <a:off x="2743200" y="3540125"/>
              <a:ext cx="6392862" cy="3309937"/>
              <a:chOff x="2743200" y="3540125"/>
              <a:chExt cx="6392862" cy="3309937"/>
            </a:xfrm>
          </p:grpSpPr>
          <p:sp>
            <p:nvSpPr>
              <p:cNvPr id="10" name="Google Shape;10;p1"/>
              <p:cNvSpPr/>
              <p:nvPr/>
            </p:nvSpPr>
            <p:spPr>
              <a:xfrm>
                <a:off x="2743200" y="4197350"/>
                <a:ext cx="4575175" cy="2652712"/>
              </a:xfrm>
              <a:custGeom>
                <a:rect b="b" l="l" r="r" t="t"/>
                <a:pathLst>
                  <a:path extrusionOk="0" h="1671" w="2882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>
                <a:gsLst>
                  <a:gs pos="0">
                    <a:schemeClr val="dk2"/>
                  </a:gs>
                  <a:gs pos="100000">
                    <a:srgbClr val="002E8B"/>
                  </a:gs>
                </a:gsLst>
                <a:lin ang="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endParaRPr>
              </a:p>
            </p:txBody>
          </p:sp>
          <p:sp>
            <p:nvSpPr>
              <p:cNvPr id="11" name="Google Shape;11;p1"/>
              <p:cNvSpPr/>
              <p:nvPr/>
            </p:nvSpPr>
            <p:spPr>
              <a:xfrm>
                <a:off x="6619875" y="4240212"/>
                <a:ext cx="1998662" cy="1287462"/>
              </a:xfrm>
              <a:custGeom>
                <a:rect b="b" l="l" r="r" t="t"/>
                <a:pathLst>
                  <a:path extrusionOk="0" h="811" w="1259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>
                <a:gsLst>
                  <a:gs pos="0">
                    <a:schemeClr val="dk2"/>
                  </a:gs>
                  <a:gs pos="100000">
                    <a:srgbClr val="002E8B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endParaRPr>
              </a:p>
            </p:txBody>
          </p:sp>
          <p:sp>
            <p:nvSpPr>
              <p:cNvPr id="12" name="Google Shape;12;p1"/>
              <p:cNvSpPr/>
              <p:nvPr/>
            </p:nvSpPr>
            <p:spPr>
              <a:xfrm>
                <a:off x="4603750" y="5311775"/>
                <a:ext cx="4522787" cy="1538287"/>
              </a:xfrm>
              <a:custGeom>
                <a:rect b="b" l="l" r="r" t="t"/>
                <a:pathLst>
                  <a:path extrusionOk="0" h="969" w="284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>
                <a:gsLst>
                  <a:gs pos="0">
                    <a:srgbClr val="002A7D"/>
                  </a:gs>
                  <a:gs pos="100000">
                    <a:schemeClr val="dk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endParaRPr>
              </a:p>
            </p:txBody>
          </p:sp>
          <p:sp>
            <p:nvSpPr>
              <p:cNvPr id="13" name="Google Shape;13;p1"/>
              <p:cNvSpPr/>
              <p:nvPr/>
            </p:nvSpPr>
            <p:spPr>
              <a:xfrm>
                <a:off x="4362450" y="3540125"/>
                <a:ext cx="4773612" cy="3309937"/>
              </a:xfrm>
              <a:custGeom>
                <a:rect b="b" l="l" r="r" t="t"/>
                <a:pathLst>
                  <a:path extrusionOk="0" h="2085" w="3007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endParaRPr>
              </a:p>
            </p:txBody>
          </p:sp>
          <p:sp>
            <p:nvSpPr>
              <p:cNvPr id="14" name="Google Shape;14;p1"/>
              <p:cNvSpPr/>
              <p:nvPr/>
            </p:nvSpPr>
            <p:spPr>
              <a:xfrm>
                <a:off x="7145337" y="3678237"/>
                <a:ext cx="1981200" cy="855662"/>
              </a:xfrm>
              <a:custGeom>
                <a:rect b="b" l="l" r="r" t="t"/>
                <a:pathLst>
                  <a:path extrusionOk="0" h="539" w="1248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>
                <a:gsLst>
                  <a:gs pos="0">
                    <a:srgbClr val="002D86"/>
                  </a:gs>
                  <a:gs pos="100000">
                    <a:schemeClr val="dk2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endParaRPr>
              </a:p>
            </p:txBody>
          </p:sp>
        </p:grpSp>
        <p:sp>
          <p:nvSpPr>
            <p:cNvPr id="15" name="Google Shape;15;p1"/>
            <p:cNvSpPr/>
            <p:nvPr/>
          </p:nvSpPr>
          <p:spPr>
            <a:xfrm>
              <a:off x="5273675" y="2128837"/>
              <a:ext cx="2897187" cy="2439987"/>
            </a:xfrm>
            <a:custGeom>
              <a:rect b="b" l="l" r="r" t="t"/>
              <a:pathLst>
                <a:path extrusionOk="0" h="1469" w="2296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>
              <a:gsLst>
                <a:gs pos="0">
                  <a:srgbClr val="002B82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16" name="Google Shape;16;p1"/>
            <p:cNvSpPr/>
            <p:nvPr/>
          </p:nvSpPr>
          <p:spPr>
            <a:xfrm>
              <a:off x="0" y="0"/>
              <a:ext cx="9140825" cy="2819400"/>
            </a:xfrm>
            <a:custGeom>
              <a:rect b="b" l="l" r="r" t="t"/>
              <a:pathLst>
                <a:path extrusionOk="0" h="1906" w="5740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</p:grpSp>
      <p:sp>
        <p:nvSpPr>
          <p:cNvPr id="17" name="Google Shape;17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8" name="Google Shape;18;p1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9" name="Google Shape;19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5306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3528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Relationship Id="rId4" Type="http://schemas.openxmlformats.org/officeDocument/2006/relationships/image" Target="../media/image9.png"/><Relationship Id="rId5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2.png"/><Relationship Id="rId6" Type="http://schemas.openxmlformats.org/officeDocument/2006/relationships/image" Target="../media/image1.png"/><Relationship Id="rId7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/>
          <p:nvPr>
            <p:ph type="title"/>
          </p:nvPr>
        </p:nvSpPr>
        <p:spPr>
          <a:xfrm>
            <a:off x="457200" y="55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Garamond"/>
              <a:buNone/>
            </a:pPr>
            <a:r>
              <a:rPr b="1" i="0" lang="en-US" sz="48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Preparing For Effective Presentations</a:t>
            </a:r>
            <a:endParaRPr/>
          </a:p>
        </p:txBody>
      </p:sp>
      <p:pic>
        <p:nvPicPr>
          <p:cNvPr descr="MPj04228030000[1]" id="96" name="Google Shape;96;p1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2590800"/>
            <a:ext cx="3962400" cy="39624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 txBox="1"/>
          <p:nvPr>
            <p:ph idx="2" type="body"/>
          </p:nvPr>
        </p:nvSpPr>
        <p:spPr>
          <a:xfrm>
            <a:off x="457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None/>
            </a:pPr>
            <a:r>
              <a:rPr b="0" i="0" lang="en-US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/>
          </a:p>
        </p:txBody>
      </p:sp>
      <p:sp>
        <p:nvSpPr>
          <p:cNvPr id="98" name="Google Shape;98;p13"/>
          <p:cNvSpPr txBox="1"/>
          <p:nvPr/>
        </p:nvSpPr>
        <p:spPr>
          <a:xfrm>
            <a:off x="7061700" y="6005875"/>
            <a:ext cx="20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Prepared by Julia Banks</a:t>
            </a:r>
            <a:endParaRPr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14:prism dir="l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Verbal Tips</a:t>
            </a:r>
            <a:endParaRPr/>
          </a:p>
        </p:txBody>
      </p:sp>
      <p:sp>
        <p:nvSpPr>
          <p:cNvPr id="167" name="Google Shape;167;p22"/>
          <p:cNvSpPr txBox="1"/>
          <p:nvPr>
            <p:ph idx="1" type="body"/>
          </p:nvPr>
        </p:nvSpPr>
        <p:spPr>
          <a:xfrm>
            <a:off x="763475" y="161352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Garamond"/>
              <a:buChar char="➔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</a:t>
            </a: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Do not use slang or profanity</a:t>
            </a:r>
            <a:endParaRPr/>
          </a:p>
          <a:p>
            <a:pPr indent="0" lvl="0" marL="9144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Garamond"/>
              <a:buChar char="➔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Do not use really big words</a:t>
            </a:r>
            <a:endParaRPr/>
          </a:p>
          <a:p>
            <a:pPr indent="0" lvl="0" marL="9144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Garamond"/>
              <a:buChar char="➔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Avoid jargon that others won’t</a:t>
            </a:r>
            <a:b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understand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Visual Aids</a:t>
            </a:r>
            <a:endParaRPr/>
          </a:p>
        </p:txBody>
      </p:sp>
      <p:sp>
        <p:nvSpPr>
          <p:cNvPr id="173" name="Google Shape;173;p23"/>
          <p:cNvSpPr txBox="1"/>
          <p:nvPr>
            <p:ph idx="1" type="body"/>
          </p:nvPr>
        </p:nvSpPr>
        <p:spPr>
          <a:xfrm>
            <a:off x="329950" y="1600200"/>
            <a:ext cx="91440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oto Sans Symbols"/>
              <a:buAutoNum type="arabicPeriod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Overheads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oto Sans Symbols"/>
              <a:buAutoNum type="arabicPeriod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Posters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oto Sans Symbols"/>
              <a:buAutoNum type="arabicPeriod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Handouts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oto Sans Symbols"/>
              <a:buAutoNum type="arabicPeriod"/>
            </a:pPr>
            <a:r>
              <a:rPr lang="en-US" sz="4000"/>
              <a:t>Google Slides/PowerPoint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oto Sans Symbols"/>
              <a:buAutoNum type="arabicPeriod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Demonstrations with Props/Equipment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4"/>
          <p:cNvSpPr txBox="1"/>
          <p:nvPr>
            <p:ph type="title"/>
          </p:nvPr>
        </p:nvSpPr>
        <p:spPr>
          <a:xfrm>
            <a:off x="457200" y="4477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Visual Aid/Equipment Tips</a:t>
            </a:r>
            <a:endParaRPr/>
          </a:p>
        </p:txBody>
      </p:sp>
      <p:sp>
        <p:nvSpPr>
          <p:cNvPr id="179" name="Google Shape;179;p24"/>
          <p:cNvSpPr txBox="1"/>
          <p:nvPr>
            <p:ph idx="1" type="body"/>
          </p:nvPr>
        </p:nvSpPr>
        <p:spPr>
          <a:xfrm>
            <a:off x="1506975" y="186597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Garamond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Confirm ahead of time </a:t>
            </a:r>
            <a:endParaRPr/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Garamond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Arrive early to set up</a:t>
            </a:r>
            <a:endParaRPr/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Garamond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Check equipment for functionality</a:t>
            </a:r>
            <a:endParaRPr/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Garamond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Prepare all visuals in advance</a:t>
            </a:r>
            <a:endParaRPr/>
          </a:p>
          <a:p>
            <a:pPr indent="-431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Garamond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Have back up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Garamond"/>
              <a:buNone/>
            </a:pPr>
            <a:r>
              <a:rPr lang="en-US" sz="3600"/>
              <a:t>Google Slide/PowerPoint and/</a:t>
            </a:r>
            <a:r>
              <a:rPr b="1" i="0" lang="en-US" sz="36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or Overhead Tips</a:t>
            </a:r>
            <a:endParaRPr/>
          </a:p>
        </p:txBody>
      </p:sp>
      <p:sp>
        <p:nvSpPr>
          <p:cNvPr id="185" name="Google Shape;185;p25"/>
          <p:cNvSpPr txBox="1"/>
          <p:nvPr>
            <p:ph idx="1" type="body"/>
          </p:nvPr>
        </p:nvSpPr>
        <p:spPr>
          <a:xfrm>
            <a:off x="284700" y="1919775"/>
            <a:ext cx="42873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227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Noto Sans Symbols"/>
              <a:buChar char="☑"/>
            </a:pPr>
            <a:r>
              <a:rPr b="0" i="0" lang="en-US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</a:t>
            </a:r>
            <a:r>
              <a:rPr b="0" i="0" lang="en-US" sz="2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Max. of two fonts per </a:t>
            </a:r>
            <a:br>
              <a:rPr b="0" i="0" lang="en-US" sz="2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slide</a:t>
            </a:r>
            <a:endParaRPr sz="2900"/>
          </a:p>
          <a:p>
            <a:pPr indent="-382270" lvl="0" marL="342900" marR="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Noto Sans Symbols"/>
              <a:buChar char="☑"/>
            </a:pPr>
            <a:r>
              <a:rPr b="0" i="0" lang="en-US" sz="2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Easy to read font </a:t>
            </a:r>
            <a:br>
              <a:rPr b="0" i="0" lang="en-US" sz="2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lettering</a:t>
            </a:r>
            <a:endParaRPr sz="2900"/>
          </a:p>
          <a:p>
            <a:pPr indent="-382270" lvl="0" marL="342900" marR="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Noto Sans Symbols"/>
              <a:buChar char="☑"/>
            </a:pPr>
            <a:r>
              <a:rPr b="0" i="0" lang="en-US" sz="2900" u="none" cap="none" strike="noStrike">
                <a:solidFill>
                  <a:schemeClr val="lt1"/>
                </a:solidFill>
                <a:latin typeface="Courgette"/>
                <a:ea typeface="Courgette"/>
                <a:cs typeface="Courgette"/>
                <a:sym typeface="Courgette"/>
              </a:rPr>
              <a:t>This is harder to read as is </a:t>
            </a:r>
            <a:r>
              <a:rPr b="0" i="0" lang="en-US" sz="2900" u="none" cap="none" strike="noStrike">
                <a:solidFill>
                  <a:schemeClr val="lt1"/>
                </a:solidFill>
                <a:latin typeface="Meddon"/>
                <a:ea typeface="Meddon"/>
                <a:cs typeface="Meddon"/>
                <a:sym typeface="Meddon"/>
              </a:rPr>
              <a:t>this one, while it</a:t>
            </a:r>
            <a:r>
              <a:rPr lang="en-US" sz="2900">
                <a:latin typeface="Meddon"/>
                <a:ea typeface="Meddon"/>
                <a:cs typeface="Meddon"/>
                <a:sym typeface="Meddon"/>
              </a:rPr>
              <a:t>’</a:t>
            </a:r>
            <a:r>
              <a:rPr b="0" i="0" lang="en-US" sz="2900" u="none" cap="none" strike="noStrike">
                <a:solidFill>
                  <a:schemeClr val="lt1"/>
                </a:solidFill>
                <a:latin typeface="Meddon"/>
                <a:ea typeface="Meddon"/>
                <a:cs typeface="Meddon"/>
                <a:sym typeface="Meddon"/>
              </a:rPr>
              <a:t>s kind of pretty.</a:t>
            </a:r>
            <a:endParaRPr sz="2900"/>
          </a:p>
          <a:p>
            <a:pPr indent="0" lvl="0" marL="0" marR="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2900"/>
          </a:p>
          <a:p>
            <a:pPr indent="-236220" lvl="0" marL="342900" marR="0" rtl="0" algn="l">
              <a:lnSpc>
                <a:spcPct val="80000"/>
              </a:lnSpc>
              <a:spcBef>
                <a:spcPts val="2000"/>
              </a:spcBef>
              <a:spcAft>
                <a:spcPts val="2000"/>
              </a:spcAft>
              <a:buClr>
                <a:schemeClr val="hlink"/>
              </a:buClr>
              <a:buSzPts val="168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25"/>
          <p:cNvSpPr txBox="1"/>
          <p:nvPr>
            <p:ph idx="1" type="body"/>
          </p:nvPr>
        </p:nvSpPr>
        <p:spPr>
          <a:xfrm>
            <a:off x="4648200" y="1853200"/>
            <a:ext cx="42873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227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Min. of 22 point bold</a:t>
            </a:r>
            <a:br>
              <a:rPr lang="en-US" sz="2900">
                <a:latin typeface="Arial"/>
                <a:ea typeface="Arial"/>
                <a:cs typeface="Arial"/>
                <a:sym typeface="Arial"/>
              </a:rPr>
            </a:br>
            <a:r>
              <a:rPr lang="en-US" sz="2900">
                <a:latin typeface="Arial"/>
                <a:ea typeface="Arial"/>
                <a:cs typeface="Arial"/>
                <a:sym typeface="Arial"/>
              </a:rPr>
              <a:t>type or larger</a:t>
            </a:r>
            <a:endParaRPr sz="2900"/>
          </a:p>
          <a:p>
            <a:pPr indent="-382270" lvl="0" marL="34290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  Bold headings and </a:t>
            </a:r>
            <a:br>
              <a:rPr lang="en-US" sz="2900">
                <a:latin typeface="Arial"/>
                <a:ea typeface="Arial"/>
                <a:cs typeface="Arial"/>
                <a:sym typeface="Arial"/>
              </a:rPr>
            </a:br>
            <a:r>
              <a:rPr lang="en-US" sz="2900">
                <a:latin typeface="Arial"/>
                <a:ea typeface="Arial"/>
                <a:cs typeface="Arial"/>
                <a:sym typeface="Arial"/>
              </a:rPr>
              <a:t>  titles</a:t>
            </a:r>
            <a:endParaRPr sz="2900"/>
          </a:p>
          <a:p>
            <a:pPr indent="-382270" lvl="0" marL="34290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  Mix upper and lower </a:t>
            </a:r>
            <a:br>
              <a:rPr lang="en-US" sz="2900">
                <a:latin typeface="Arial"/>
                <a:ea typeface="Arial"/>
                <a:cs typeface="Arial"/>
                <a:sym typeface="Arial"/>
              </a:rPr>
            </a:br>
            <a:r>
              <a:rPr lang="en-US" sz="2900">
                <a:latin typeface="Arial"/>
                <a:ea typeface="Arial"/>
                <a:cs typeface="Arial"/>
                <a:sym typeface="Arial"/>
              </a:rPr>
              <a:t>  case </a:t>
            </a:r>
            <a:endParaRPr sz="2900"/>
          </a:p>
          <a:p>
            <a:pPr indent="-382270" lvl="0" marL="34290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  Don’t use UPPER </a:t>
            </a:r>
            <a:br>
              <a:rPr lang="en-US" sz="2900">
                <a:latin typeface="Arial"/>
                <a:ea typeface="Arial"/>
                <a:cs typeface="Arial"/>
                <a:sym typeface="Arial"/>
              </a:rPr>
            </a:br>
            <a:r>
              <a:rPr lang="en-US" sz="2900">
                <a:latin typeface="Arial"/>
                <a:ea typeface="Arial"/>
                <a:cs typeface="Arial"/>
                <a:sym typeface="Arial"/>
              </a:rPr>
              <a:t>  CASE, unless </a:t>
            </a:r>
            <a:br>
              <a:rPr lang="en-US" sz="2900">
                <a:latin typeface="Arial"/>
                <a:ea typeface="Arial"/>
                <a:cs typeface="Arial"/>
                <a:sym typeface="Arial"/>
              </a:rPr>
            </a:br>
            <a:r>
              <a:rPr lang="en-US" sz="2900">
                <a:latin typeface="Arial"/>
                <a:ea typeface="Arial"/>
                <a:cs typeface="Arial"/>
                <a:sym typeface="Arial"/>
              </a:rPr>
              <a:t>  emphasizing…</a:t>
            </a:r>
            <a:endParaRPr sz="2900"/>
          </a:p>
          <a:p>
            <a:pPr indent="-382270" lvl="0" marL="342900" rtl="0" algn="l">
              <a:lnSpc>
                <a:spcPct val="80000"/>
              </a:lnSpc>
              <a:spcBef>
                <a:spcPts val="2000"/>
              </a:spcBef>
              <a:spcAft>
                <a:spcPts val="200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  Well spaced text</a:t>
            </a:r>
            <a:endParaRPr sz="2900"/>
          </a:p>
        </p:txBody>
      </p:sp>
    </p:spTree>
  </p:cSld>
  <p:clrMapOvr>
    <a:masterClrMapping/>
  </p:clrMapOvr>
  <mc:AlternateContent>
    <mc:Choice Requires="p14">
      <p:transition spd="slow" p14:dur="1000">
        <p:push dir="r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6"/>
          <p:cNvSpPr txBox="1"/>
          <p:nvPr>
            <p:ph type="title"/>
          </p:nvPr>
        </p:nvSpPr>
        <p:spPr>
          <a:xfrm>
            <a:off x="457200" y="457212"/>
            <a:ext cx="8229600" cy="1143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Google Slide/PowerPoint and/or Overhead Tips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6"/>
          <p:cNvSpPr txBox="1"/>
          <p:nvPr>
            <p:ph idx="1" type="body"/>
          </p:nvPr>
        </p:nvSpPr>
        <p:spPr>
          <a:xfrm>
            <a:off x="230825" y="1946425"/>
            <a:ext cx="4403400" cy="4526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227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400"/>
              <a:t> </a:t>
            </a:r>
            <a:r>
              <a:rPr lang="en-US" sz="2900">
                <a:latin typeface="Arial"/>
                <a:ea typeface="Arial"/>
                <a:cs typeface="Arial"/>
                <a:sym typeface="Arial"/>
              </a:rPr>
              <a:t>Title graphs and charts</a:t>
            </a:r>
            <a:endParaRPr sz="2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2270" lvl="0" marL="34290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  Max. of three colours</a:t>
            </a:r>
            <a:endParaRPr sz="2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2270" lvl="0" marL="34290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  Key words, NOT</a:t>
            </a:r>
            <a:br>
              <a:rPr lang="en-US" sz="2900">
                <a:latin typeface="Arial"/>
                <a:ea typeface="Arial"/>
                <a:cs typeface="Arial"/>
                <a:sym typeface="Arial"/>
              </a:rPr>
            </a:br>
            <a:r>
              <a:rPr lang="en-US" sz="2900">
                <a:latin typeface="Arial"/>
                <a:ea typeface="Arial"/>
                <a:cs typeface="Arial"/>
                <a:sym typeface="Arial"/>
              </a:rPr>
              <a:t>  sentences</a:t>
            </a:r>
            <a:endParaRPr sz="2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2270" lvl="0" marL="34290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 Underline or circle key </a:t>
            </a:r>
            <a:br>
              <a:rPr lang="en-US" sz="2900">
                <a:latin typeface="Arial"/>
                <a:ea typeface="Arial"/>
                <a:cs typeface="Arial"/>
                <a:sym typeface="Arial"/>
              </a:rPr>
            </a:br>
            <a:r>
              <a:rPr lang="en-US" sz="2900">
                <a:latin typeface="Arial"/>
                <a:ea typeface="Arial"/>
                <a:cs typeface="Arial"/>
                <a:sym typeface="Arial"/>
              </a:rPr>
              <a:t>  points</a:t>
            </a:r>
            <a:endParaRPr sz="2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4290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6"/>
          <p:cNvSpPr txBox="1"/>
          <p:nvPr>
            <p:ph idx="2" type="body"/>
          </p:nvPr>
        </p:nvSpPr>
        <p:spPr>
          <a:xfrm>
            <a:off x="5007750" y="1813250"/>
            <a:ext cx="4038600" cy="4526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227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Side notes optional</a:t>
            </a:r>
            <a:endParaRPr sz="2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2270" lvl="0" marL="34290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 Slides in logical order</a:t>
            </a:r>
            <a:endParaRPr sz="2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2270" lvl="0" marL="34290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 Turn projector off </a:t>
            </a:r>
            <a:br>
              <a:rPr lang="en-US" sz="2900">
                <a:latin typeface="Arial"/>
                <a:ea typeface="Arial"/>
                <a:cs typeface="Arial"/>
                <a:sym typeface="Arial"/>
              </a:rPr>
            </a:br>
            <a:r>
              <a:rPr lang="en-US" sz="2900">
                <a:latin typeface="Arial"/>
                <a:ea typeface="Arial"/>
                <a:cs typeface="Arial"/>
                <a:sym typeface="Arial"/>
              </a:rPr>
              <a:t> between transparencies</a:t>
            </a:r>
            <a:endParaRPr sz="2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2270" lvl="0" marL="342900" rtl="0" algn="l">
              <a:lnSpc>
                <a:spcPct val="8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900"/>
              <a:buChar char="☑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 Use hid and reveal </a:t>
            </a:r>
            <a:br>
              <a:rPr lang="en-US" sz="2900">
                <a:latin typeface="Arial"/>
                <a:ea typeface="Arial"/>
                <a:cs typeface="Arial"/>
                <a:sym typeface="Arial"/>
              </a:rPr>
            </a:br>
            <a:r>
              <a:rPr lang="en-US" sz="2900">
                <a:latin typeface="Arial"/>
                <a:ea typeface="Arial"/>
                <a:cs typeface="Arial"/>
                <a:sym typeface="Arial"/>
              </a:rPr>
              <a:t> technique</a:t>
            </a:r>
            <a:endParaRPr sz="2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Things To Avoid</a:t>
            </a:r>
            <a:endParaRPr/>
          </a:p>
        </p:txBody>
      </p:sp>
      <p:sp>
        <p:nvSpPr>
          <p:cNvPr id="199" name="Google Shape;199;p27"/>
          <p:cNvSpPr txBox="1"/>
          <p:nvPr>
            <p:ph idx="1" type="body"/>
          </p:nvPr>
        </p:nvSpPr>
        <p:spPr>
          <a:xfrm>
            <a:off x="1185925" y="165345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Noto Sans Symbols"/>
              <a:buChar char="✗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Reading from the screen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Noto Sans Symbols"/>
              <a:buChar char="✗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Cluttering the page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Noto Sans Symbols"/>
              <a:buChar char="✗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Overusing slides or PowerPoint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Noto Sans Symbols"/>
              <a:buChar char="✗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Standing in front of the screen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Noto Sans Symbols"/>
              <a:buChar char="✗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Leaving projector on longer than</a:t>
            </a:r>
            <a:b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necessary</a:t>
            </a:r>
            <a:endParaRPr/>
          </a:p>
          <a:p>
            <a:pPr indent="-165100" lvl="0" marL="342900" marR="0" rtl="0" algn="l">
              <a:spcBef>
                <a:spcPts val="80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t/>
            </a:r>
            <a:endParaRPr b="0" i="0" sz="40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Involving Your Audience</a:t>
            </a:r>
            <a:endParaRPr/>
          </a:p>
        </p:txBody>
      </p:sp>
      <p:sp>
        <p:nvSpPr>
          <p:cNvPr id="205" name="Google Shape;205;p28"/>
          <p:cNvSpPr txBox="1"/>
          <p:nvPr>
            <p:ph idx="1" type="body"/>
          </p:nvPr>
        </p:nvSpPr>
        <p:spPr>
          <a:xfrm>
            <a:off x="594800" y="165345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Tips To Involve Your Audience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880"/>
              <a:buFont typeface="Noto Sans Symbols"/>
              <a:buChar char="●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Pose questions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	- “What would you do if you want…?”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- “Assuming you are in a position where…?”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- “Imagine you have just…?”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- “What lessons did you learn that you could</a:t>
            </a:r>
            <a:b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apply…?”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Involving Your Audience</a:t>
            </a:r>
            <a:endParaRPr/>
          </a:p>
        </p:txBody>
      </p:sp>
      <p:sp>
        <p:nvSpPr>
          <p:cNvPr id="211" name="Google Shape;211;p29"/>
          <p:cNvSpPr txBox="1"/>
          <p:nvPr>
            <p:ph idx="1" type="body"/>
          </p:nvPr>
        </p:nvSpPr>
        <p:spPr>
          <a:xfrm>
            <a:off x="457200" y="1600200"/>
            <a:ext cx="84582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Provide demonstrations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t/>
            </a:r>
            <a:endParaRPr b="0" i="0" sz="40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t/>
            </a:r>
            <a:endParaRPr b="0" i="0" sz="40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Tell anecdotal stories </a:t>
            </a:r>
            <a:endParaRPr/>
          </a:p>
        </p:txBody>
      </p:sp>
      <p:pic>
        <p:nvPicPr>
          <p:cNvPr descr="MCj03296220000[1]" id="212" name="Google Shape;212;p2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5450" y="2555088"/>
            <a:ext cx="1808100" cy="1747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Cj04361290000[1]" id="213" name="Google Shape;213;p29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96650" y="2579688"/>
            <a:ext cx="1882800" cy="1698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Cj00786270000[1]" id="214" name="Google Shape;214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67400" y="4724400"/>
            <a:ext cx="1931987" cy="1897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0"/>
          <p:cNvSpPr txBox="1"/>
          <p:nvPr>
            <p:ph type="title"/>
          </p:nvPr>
        </p:nvSpPr>
        <p:spPr>
          <a:xfrm>
            <a:off x="590350" y="3412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Organize Your Presentation</a:t>
            </a:r>
            <a:endParaRPr/>
          </a:p>
        </p:txBody>
      </p:sp>
      <p:sp>
        <p:nvSpPr>
          <p:cNvPr id="220" name="Google Shape;220;p30"/>
          <p:cNvSpPr txBox="1"/>
          <p:nvPr>
            <p:ph idx="1" type="body"/>
          </p:nvPr>
        </p:nvSpPr>
        <p:spPr>
          <a:xfrm>
            <a:off x="457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Garamond"/>
              <a:buAutoNum type="arabicPeriod"/>
            </a:pPr>
            <a:r>
              <a:rPr b="0" i="0" lang="en-US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Organize Your Research</a:t>
            </a:r>
            <a:endParaRPr b="0" i="0" sz="2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41021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60"/>
              <a:buFont typeface="Garamond"/>
              <a:buAutoNum type="arabicPeriod"/>
            </a:pPr>
            <a:r>
              <a:rPr lang="en-US"/>
              <a:t>Map an Outline</a:t>
            </a:r>
            <a:endParaRPr/>
          </a:p>
          <a:p>
            <a: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Garamond"/>
              <a:buAutoNum type="arabicPeriod"/>
            </a:pPr>
            <a:r>
              <a:rPr b="0" i="0" lang="en-US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Structure Your Presentation</a:t>
            </a:r>
            <a:endParaRPr/>
          </a:p>
          <a:p>
            <a: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AutoNum type="arabicPeriod"/>
            </a:pPr>
            <a:r>
              <a:rPr b="0" i="0" lang="en-US" sz="2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Write a Draft</a:t>
            </a:r>
            <a:endParaRPr b="0" i="0" sz="2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285750" lvl="1" marL="7429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D966"/>
              </a:buClr>
              <a:buSzPts val="1680"/>
              <a:buChar char="■"/>
            </a:pPr>
            <a:r>
              <a:rPr lang="en-US"/>
              <a:t>include introduction and conclusion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D966"/>
              </a:buClr>
              <a:buSzPts val="1680"/>
              <a:buChar char="■"/>
            </a:pPr>
            <a:r>
              <a:rPr lang="en-US"/>
              <a:t>include audience </a:t>
            </a:r>
            <a:r>
              <a:rPr lang="en-US"/>
              <a:t>participation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0"/>
          <p:cNvSpPr txBox="1"/>
          <p:nvPr>
            <p:ph idx="1" type="body"/>
          </p:nvPr>
        </p:nvSpPr>
        <p:spPr>
          <a:xfrm>
            <a:off x="4648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/>
              <a:t>5.    </a:t>
            </a:r>
            <a:r>
              <a:rPr lang="en-US"/>
              <a:t>Rehearse </a:t>
            </a:r>
            <a:endParaRPr/>
          </a:p>
          <a:p>
            <a:pPr indent="-353060" lvl="0" marL="9144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D966"/>
              </a:buClr>
              <a:buSzPts val="1960"/>
              <a:buChar char="■"/>
            </a:pPr>
            <a:r>
              <a:rPr lang="en-US"/>
              <a:t>make changes if necessary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/>
              <a:t>6.    Rehearse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/>
              <a:t>7.    Rehearse</a:t>
            </a:r>
            <a:endParaRPr/>
          </a:p>
          <a:p>
            <a:pPr indent="0" lvl="0" marL="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Use Time Wisely</a:t>
            </a:r>
            <a:endParaRPr/>
          </a:p>
        </p:txBody>
      </p:sp>
      <p:sp>
        <p:nvSpPr>
          <p:cNvPr id="227" name="Google Shape;227;p31"/>
          <p:cNvSpPr txBox="1"/>
          <p:nvPr>
            <p:ph idx="1" type="body"/>
          </p:nvPr>
        </p:nvSpPr>
        <p:spPr>
          <a:xfrm>
            <a:off x="594800" y="168972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80"/>
              <a:buFont typeface="Noto Sans Symbols"/>
              <a:buAutoNum type="arabicPeriod"/>
            </a:pPr>
            <a: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Finish Your Assignments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3080"/>
              <a:buFont typeface="Noto Sans Symbols"/>
              <a:buAutoNum type="arabicPeriod"/>
            </a:pPr>
            <a: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Organizing Your Information For Your Presentation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3080"/>
              <a:buFont typeface="Noto Sans Symbols"/>
              <a:buAutoNum type="arabicPeriod"/>
            </a:pPr>
            <a: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Refer to Presentation Notes and Additional Notes Provided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4"/>
          <p:cNvSpPr txBox="1"/>
          <p:nvPr>
            <p:ph type="title"/>
          </p:nvPr>
        </p:nvSpPr>
        <p:spPr>
          <a:xfrm>
            <a:off x="457200" y="2080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Worst Human Fears</a:t>
            </a:r>
            <a:endParaRPr/>
          </a:p>
        </p:txBody>
      </p:sp>
      <p:sp>
        <p:nvSpPr>
          <p:cNvPr id="104" name="Google Shape;104;p14"/>
          <p:cNvSpPr txBox="1"/>
          <p:nvPr>
            <p:ph idx="1" type="body"/>
          </p:nvPr>
        </p:nvSpPr>
        <p:spPr>
          <a:xfrm>
            <a:off x="685800" y="18288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/>
              <a:t>           </a:t>
            </a:r>
            <a: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Speaking in front of a group</a:t>
            </a:r>
            <a:endParaRPr/>
          </a:p>
          <a:p>
            <a:pPr indent="-603250" lvl="0" marL="609600" marR="0" rtl="0" algn="l">
              <a:lnSpc>
                <a:spcPct val="15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2980"/>
              <a:buFont typeface="Noto Sans Symbols"/>
              <a:buChar char="☠"/>
            </a:pPr>
            <a: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Dying</a:t>
            </a:r>
            <a:endParaRPr b="0" i="0" sz="44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642620" lvl="0" marL="609600" marR="0" rtl="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Noto Sans Symbols"/>
              <a:buChar char="☠"/>
            </a:pPr>
            <a:r>
              <a:rPr lang="en-US" sz="4400"/>
              <a:t>       </a:t>
            </a:r>
            <a: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Speaking and dying in front</a:t>
            </a:r>
            <a:b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of a group</a:t>
            </a:r>
            <a:endParaRPr/>
          </a:p>
        </p:txBody>
      </p:sp>
      <p:pic>
        <p:nvPicPr>
          <p:cNvPr id="105" name="Google Shape;10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775" y="1922025"/>
            <a:ext cx="1466150" cy="901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4"/>
          <p:cNvCxnSpPr/>
          <p:nvPr/>
        </p:nvCxnSpPr>
        <p:spPr>
          <a:xfrm flipH="1" rot="10800000">
            <a:off x="1078625" y="1238550"/>
            <a:ext cx="6711600" cy="132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7" name="Google Shape;107;p14"/>
          <p:cNvPicPr preferRelativeResize="0"/>
          <p:nvPr/>
        </p:nvPicPr>
        <p:blipFill>
          <a:blip r:embed="rId3">
            <a:alphaModFix amt="45000"/>
          </a:blip>
          <a:stretch>
            <a:fillRect/>
          </a:stretch>
        </p:blipFill>
        <p:spPr>
          <a:xfrm>
            <a:off x="0" y="4258325"/>
            <a:ext cx="1466150" cy="90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chemeClr val="dk2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5"/>
          <p:cNvSpPr txBox="1"/>
          <p:nvPr>
            <p:ph type="title"/>
          </p:nvPr>
        </p:nvSpPr>
        <p:spPr>
          <a:xfrm>
            <a:off x="457200" y="46106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Making Effective Presentations</a:t>
            </a:r>
            <a:endParaRPr/>
          </a:p>
        </p:txBody>
      </p:sp>
      <p:sp>
        <p:nvSpPr>
          <p:cNvPr id="113" name="Google Shape;113;p15"/>
          <p:cNvSpPr txBox="1"/>
          <p:nvPr>
            <p:ph idx="1" type="body"/>
          </p:nvPr>
        </p:nvSpPr>
        <p:spPr>
          <a:xfrm>
            <a:off x="914400" y="219057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0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Garamond"/>
              <a:buChar char="❖"/>
            </a:pPr>
            <a:r>
              <a:rPr b="0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</a:t>
            </a:r>
            <a:r>
              <a:rPr b="1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Speech Delivery</a:t>
            </a:r>
            <a:endParaRPr/>
          </a:p>
          <a:p>
            <a:pPr indent="-4000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Garamond"/>
              <a:buChar char="❖"/>
            </a:pPr>
            <a:r>
              <a:rPr b="1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Visual Aids</a:t>
            </a:r>
            <a:endParaRPr/>
          </a:p>
          <a:p>
            <a:pPr indent="-4000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Garamond"/>
              <a:buChar char="❖"/>
            </a:pPr>
            <a:r>
              <a:rPr b="1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Involving the Audience</a:t>
            </a:r>
            <a:endParaRPr/>
          </a:p>
          <a:p>
            <a:pPr indent="-4000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2700"/>
              <a:buFont typeface="Garamond"/>
              <a:buChar char="❖"/>
            </a:pPr>
            <a:r>
              <a:rPr b="1" i="0" lang="en-US" sz="4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Organizing Your Presentation</a:t>
            </a:r>
            <a:endParaRPr/>
          </a:p>
        </p:txBody>
      </p:sp>
      <p:cxnSp>
        <p:nvCxnSpPr>
          <p:cNvPr id="114" name="Google Shape;114;p15"/>
          <p:cNvCxnSpPr/>
          <p:nvPr/>
        </p:nvCxnSpPr>
        <p:spPr>
          <a:xfrm flipH="1" rot="10800000">
            <a:off x="457200" y="1537275"/>
            <a:ext cx="8456100" cy="135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mc:AlternateContent>
    <mc:Choice Requires="p14">
      <p:transition spd="slow" p14:dur="10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Retention Statistics</a:t>
            </a:r>
            <a:endParaRPr/>
          </a:p>
        </p:txBody>
      </p:sp>
      <p:sp>
        <p:nvSpPr>
          <p:cNvPr id="120" name="Google Shape;120;p16"/>
          <p:cNvSpPr txBox="1"/>
          <p:nvPr>
            <p:ph idx="1" type="body"/>
          </p:nvPr>
        </p:nvSpPr>
        <p:spPr>
          <a:xfrm>
            <a:off x="533400" y="1981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                   </a:t>
            </a:r>
            <a:r>
              <a:rPr b="0" i="0" lang="en-US" sz="3200" u="sng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After 3 Hours  </a:t>
            </a:r>
            <a:r>
              <a:rPr lang="en-US"/>
              <a:t>   </a:t>
            </a:r>
            <a:r>
              <a:rPr b="0" i="0" lang="en-US" sz="3200" u="sng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After 3 Days</a:t>
            </a:r>
            <a:endParaRPr/>
          </a:p>
          <a:p>
            <a:pPr indent="-342900" lvl="0" marL="34290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Tell Only		      	 70%					   10%</a:t>
            </a:r>
            <a:endParaRPr/>
          </a:p>
          <a:p>
            <a:pPr indent="-342900" lvl="0" marL="34290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Show Only		     	 72%					   20%</a:t>
            </a:r>
            <a:endParaRPr/>
          </a:p>
          <a:p>
            <a:pPr indent="-342900" lvl="0" marL="34290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Show and Tell           85%					   65%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   </a:t>
            </a:r>
            <a:endParaRPr/>
          </a:p>
        </p:txBody>
      </p:sp>
      <p:sp>
        <p:nvSpPr>
          <p:cNvPr id="126" name="Google Shape;126;p17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3360"/>
              <a:buFont typeface="Noto Sans Symbols"/>
              <a:buNone/>
            </a:pPr>
            <a:r>
              <a:rPr b="0" i="0" lang="en-US" sz="4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I hear – I forget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hlink"/>
              </a:buClr>
              <a:buSzPts val="3360"/>
              <a:buFont typeface="Noto Sans Symbols"/>
              <a:buNone/>
            </a:pPr>
            <a:r>
              <a:rPr b="0" i="0" lang="en-US" sz="4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I see – I remember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hlink"/>
              </a:buClr>
              <a:buSzPts val="3360"/>
              <a:buFont typeface="Noto Sans Symbols"/>
              <a:buNone/>
            </a:pPr>
            <a:r>
              <a:rPr b="0" i="0" lang="en-US" sz="4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I do – I understand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520"/>
              <a:buFont typeface="Noto Sans Symbols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                           ~ Confucius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>
            <p:ph type="title"/>
          </p:nvPr>
        </p:nvSpPr>
        <p:spPr>
          <a:xfrm>
            <a:off x="381000" y="0"/>
            <a:ext cx="82296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Garamond"/>
              <a:buNone/>
            </a:pPr>
            <a:r>
              <a:rPr b="1" i="0" lang="en-US" sz="40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Speech Delivery</a:t>
            </a:r>
            <a:endParaRPr b="1" i="0" sz="4000" u="none" cap="none" strike="noStrike">
              <a:solidFill>
                <a:schemeClr val="lt2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Garamond"/>
              <a:buNone/>
            </a:pPr>
            <a:r>
              <a:rPr lang="en-US" sz="2900"/>
              <a:t>5 Sure Ways to Kill A Presentation</a:t>
            </a:r>
            <a:endParaRPr sz="2900"/>
          </a:p>
        </p:txBody>
      </p:sp>
      <p:sp>
        <p:nvSpPr>
          <p:cNvPr id="132" name="Google Shape;132;p18"/>
          <p:cNvSpPr txBox="1"/>
          <p:nvPr>
            <p:ph idx="1" type="body"/>
          </p:nvPr>
        </p:nvSpPr>
        <p:spPr>
          <a:xfrm>
            <a:off x="316250" y="1325725"/>
            <a:ext cx="8672400" cy="56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</a:pPr>
            <a:r>
              <a:t/>
            </a:r>
            <a:endParaRPr b="1" sz="2000" u="sng"/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</a:pPr>
            <a:r>
              <a:t/>
            </a:r>
            <a:endParaRPr b="1" sz="2000" u="sng"/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						</a:t>
            </a:r>
            <a:r>
              <a:rPr b="0" i="0" lang="en-US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Do not make eye contact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          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		                    			</a:t>
            </a:r>
            <a:endParaRPr b="0" i="0" sz="14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2628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Make people feel stupid – Talk down to</a:t>
            </a:r>
            <a:r>
              <a:rPr lang="en-US" sz="2400"/>
              <a:t> </a:t>
            </a:r>
            <a:r>
              <a:rPr b="0" i="0" lang="en-US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them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            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			</a:t>
            </a:r>
            <a:r>
              <a:rPr lang="en-US"/>
              <a:t>			</a:t>
            </a:r>
            <a:endParaRPr/>
          </a:p>
          <a:p>
            <a:pPr indent="-342900" lvl="0" marL="2628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Tell them just facts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                                   	</a:t>
            </a:r>
            <a:r>
              <a:rPr b="0" i="0" lang="en-US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Do not get excited</a:t>
            </a:r>
            <a:r>
              <a:rPr b="0" i="0" lang="en-US" sz="18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                                  		</a:t>
            </a:r>
            <a:r>
              <a:rPr b="0" i="0" lang="en-US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Do not smile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68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280670" lvl="0" marL="342900" marR="0" rtl="0" algn="l"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descr="MCj00787090000[1]" id="133" name="Google Shape;133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9200" y="2793125"/>
            <a:ext cx="5127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Cj00787660000[1]" id="134" name="Google Shape;134;p18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7549" y="4595764"/>
            <a:ext cx="816000" cy="801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CBD06651_0000[1]" id="135" name="Google Shape;135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1600" y="1640687"/>
            <a:ext cx="609601" cy="6048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Cj04347130000[1]" id="136" name="Google Shape;136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07263" y="3758763"/>
            <a:ext cx="436563" cy="4571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Cj04238460000[1]" id="137" name="Google Shape;137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06513" y="5874825"/>
            <a:ext cx="739774" cy="762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8" name="Google Shape;138;p18"/>
          <p:cNvCxnSpPr/>
          <p:nvPr/>
        </p:nvCxnSpPr>
        <p:spPr>
          <a:xfrm>
            <a:off x="876300" y="4419600"/>
            <a:ext cx="1143000" cy="1066800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139" name="Google Shape;139;p18"/>
          <p:cNvCxnSpPr/>
          <p:nvPr/>
        </p:nvCxnSpPr>
        <p:spPr>
          <a:xfrm flipH="1">
            <a:off x="1028675" y="4419600"/>
            <a:ext cx="816000" cy="990600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140" name="Google Shape;140;p18"/>
          <p:cNvCxnSpPr/>
          <p:nvPr/>
        </p:nvCxnSpPr>
        <p:spPr>
          <a:xfrm>
            <a:off x="1138238" y="1409700"/>
            <a:ext cx="914400" cy="838200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141" name="Google Shape;141;p18"/>
          <p:cNvCxnSpPr/>
          <p:nvPr/>
        </p:nvCxnSpPr>
        <p:spPr>
          <a:xfrm flipH="1">
            <a:off x="1371575" y="1471613"/>
            <a:ext cx="968400" cy="714300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</p:spTree>
  </p:cSld>
  <p:clrMapOvr>
    <a:masterClrMapping/>
  </p:clrMapOvr>
  <mc:AlternateContent>
    <mc:Choice Requires="p14">
      <p:transition spd="slow" p14:dur="10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5" st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5" st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6" st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6" st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7" st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7" st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8" st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8" st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9" st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9" st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20" st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20" st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Garamond"/>
              <a:buNone/>
            </a:pPr>
            <a:r>
              <a:rPr b="1" i="0" lang="en-US" sz="40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Communication and Body Language</a:t>
            </a:r>
            <a:endParaRPr/>
          </a:p>
        </p:txBody>
      </p:sp>
      <p:sp>
        <p:nvSpPr>
          <p:cNvPr id="147" name="Google Shape;147;p19"/>
          <p:cNvSpPr txBox="1"/>
          <p:nvPr>
            <p:ph idx="1" type="body"/>
          </p:nvPr>
        </p:nvSpPr>
        <p:spPr>
          <a:xfrm>
            <a:off x="457200" y="1600200"/>
            <a:ext cx="83820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520"/>
              <a:buFont typeface="Noto Sans Symbols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Body Language → 55%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520"/>
              <a:buFont typeface="Noto Sans Symbols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520"/>
              <a:buFont typeface="Noto Sans Symbols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Tone of Voice  → 38%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520"/>
              <a:buFont typeface="Noto Sans Symbols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520"/>
              <a:buFont typeface="Noto Sans Symbols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Verbal Words →   7%</a:t>
            </a:r>
            <a:endParaRPr/>
          </a:p>
        </p:txBody>
      </p:sp>
      <p:pic>
        <p:nvPicPr>
          <p:cNvPr descr="MCj04325320000[1]" id="148" name="Google Shape;148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0" y="1981200"/>
            <a:ext cx="1752600" cy="1079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Cj00788200000[1]" id="149" name="Google Shape;149;p19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48400" y="3505200"/>
            <a:ext cx="1790700" cy="218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 txBox="1"/>
          <p:nvPr>
            <p:ph type="title"/>
          </p:nvPr>
        </p:nvSpPr>
        <p:spPr>
          <a:xfrm>
            <a:off x="204200" y="4078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Body Language Tips</a:t>
            </a:r>
            <a:endParaRPr/>
          </a:p>
        </p:txBody>
      </p:sp>
      <p:sp>
        <p:nvSpPr>
          <p:cNvPr id="155" name="Google Shape;155;p20"/>
          <p:cNvSpPr txBox="1"/>
          <p:nvPr>
            <p:ph idx="1" type="body"/>
          </p:nvPr>
        </p:nvSpPr>
        <p:spPr>
          <a:xfrm>
            <a:off x="1638675" y="183842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Noto Sans Symbols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Dress appropriately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Noto Sans Symbols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Smile and make eye contact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Noto Sans Symbols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Use gestures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Noto Sans Symbols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Shoulders back, chest out, chin up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Noto Sans Symbols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Move slowly, deliberately, gracefully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Noto Sans Symbols"/>
              <a:buChar char="➢"/>
            </a:pPr>
            <a:r>
              <a:rPr b="0" i="0" lang="en-US" sz="32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Never rush in front of your audience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1"/>
          <p:cNvSpPr txBox="1"/>
          <p:nvPr>
            <p:ph type="title"/>
          </p:nvPr>
        </p:nvSpPr>
        <p:spPr>
          <a:xfrm>
            <a:off x="457200" y="4877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aramond"/>
              <a:buNone/>
            </a:pPr>
            <a:r>
              <a:rPr b="1" i="0" lang="en-US" sz="4400" u="none" cap="none" strike="noStrik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rPr>
              <a:t>Tone Tips</a:t>
            </a:r>
            <a:endParaRPr/>
          </a:p>
        </p:txBody>
      </p:sp>
      <p:sp>
        <p:nvSpPr>
          <p:cNvPr id="161" name="Google Shape;161;p21"/>
          <p:cNvSpPr txBox="1"/>
          <p:nvPr>
            <p:ph idx="1" type="body"/>
          </p:nvPr>
        </p:nvSpPr>
        <p:spPr>
          <a:xfrm>
            <a:off x="1655700" y="19997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80"/>
              <a:buFont typeface="Noto Sans Symbols"/>
              <a:buChar char="☺"/>
            </a:pPr>
            <a: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Do not talk down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3080"/>
              <a:buFont typeface="Noto Sans Symbols"/>
              <a:buChar char="☺"/>
            </a:pPr>
            <a: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Avoid sarcasm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3080"/>
              <a:buFont typeface="Noto Sans Symbols"/>
              <a:buChar char="☺"/>
            </a:pPr>
            <a:r>
              <a:rPr b="0" i="0" lang="en-US" sz="4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Vary your tone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