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6858000" cy="9144000"/>
  <p:embeddedFontLst>
    <p:embeddedFont>
      <p:font typeface="Constantia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Constantia-regular.fntdata"/><Relationship Id="rId21" Type="http://schemas.openxmlformats.org/officeDocument/2006/relationships/slide" Target="slides/slide16.xml"/><Relationship Id="rId24" Type="http://schemas.openxmlformats.org/officeDocument/2006/relationships/font" Target="fonts/Constantia-italic.fntdata"/><Relationship Id="rId23" Type="http://schemas.openxmlformats.org/officeDocument/2006/relationships/font" Target="fonts/Constantia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Constantia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4c3d88dea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4c3d88dea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69350"/>
              </a:buClr>
              <a:buSzPts val="5600"/>
              <a:buFont typeface="Calibri"/>
              <a:buNone/>
              <a:defRPr b="1" sz="5600">
                <a:solidFill>
                  <a:srgbClr val="F6935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Autofit/>
          </a:bodyPr>
          <a:lstStyle>
            <a:lvl1pPr lvl="0" marR="4572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 rot="5400000">
            <a:off x="2377440" y="15240"/>
            <a:ext cx="438912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 rot="5400000">
            <a:off x="5052218" y="2491583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 rot="5400000">
            <a:off x="861219" y="510383"/>
            <a:ext cx="5211763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" type="body"/>
          </p:nvPr>
        </p:nvSpPr>
        <p:spPr>
          <a:xfrm>
            <a:off x="457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2" type="body"/>
          </p:nvPr>
        </p:nvSpPr>
        <p:spPr>
          <a:xfrm>
            <a:off x="4648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type="title"/>
          </p:nvPr>
        </p:nvSpPr>
        <p:spPr>
          <a:xfrm>
            <a:off x="530352" y="1316736"/>
            <a:ext cx="7772400" cy="136245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9B7F69"/>
              </a:buClr>
              <a:buSzPts val="5600"/>
              <a:buFont typeface="Calibri"/>
              <a:buNone/>
              <a:defRPr b="1" sz="5600" cap="none">
                <a:solidFill>
                  <a:srgbClr val="9B7F6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530352" y="2704664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l"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" type="body"/>
          </p:nvPr>
        </p:nvSpPr>
        <p:spPr>
          <a:xfrm>
            <a:off x="457200" y="1855248"/>
            <a:ext cx="4040188" cy="659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lt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2" type="body"/>
          </p:nvPr>
        </p:nvSpPr>
        <p:spPr>
          <a:xfrm>
            <a:off x="4645025" y="1859757"/>
            <a:ext cx="4041775" cy="654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lt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3" type="body"/>
          </p:nvPr>
        </p:nvSpPr>
        <p:spPr>
          <a:xfrm>
            <a:off x="457200" y="2514600"/>
            <a:ext cx="4040188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61315" lvl="0" marL="457200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4" type="body"/>
          </p:nvPr>
        </p:nvSpPr>
        <p:spPr>
          <a:xfrm>
            <a:off x="4645025" y="2514600"/>
            <a:ext cx="4041775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61315" lvl="0" marL="457200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/>
          <p:nvPr>
            <p:ph type="title"/>
          </p:nvPr>
        </p:nvSpPr>
        <p:spPr>
          <a:xfrm>
            <a:off x="457200" y="70408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  <a:defRPr b="0" sz="50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685800" y="514352"/>
            <a:ext cx="27432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600"/>
              <a:buFont typeface="Calibri"/>
              <a:buNone/>
              <a:defRPr b="0" sz="26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685800" y="1676400"/>
            <a:ext cx="2743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75" spcFirstLastPara="1" rIns="1827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97510" lvl="0" marL="457200" algn="l"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indent="-368935" lvl="1" marL="914400" algn="l"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indent="-335280" lvl="2" marL="1371600" algn="l"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/>
          <p:nvPr/>
        </p:nvSpPr>
        <p:spPr>
          <a:xfrm flipH="1" rot="-10380000">
            <a:off x="3165753" y="1108077"/>
            <a:ext cx="5257800" cy="4114800"/>
          </a:xfrm>
          <a:prstGeom prst="snipRoundRect">
            <a:avLst>
              <a:gd fmla="val 0" name="adj1"/>
              <a:gd fmla="val 3646" name="adj2"/>
            </a:avLst>
          </a:prstGeom>
          <a:solidFill>
            <a:srgbClr val="FFFFFF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sx="98500" kx="100000" rotWithShape="0" algn="tl" dir="7500000" dist="38500" sy="10008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68" name="Google Shape;68;p10"/>
          <p:cNvSpPr/>
          <p:nvPr/>
        </p:nvSpPr>
        <p:spPr>
          <a:xfrm flipH="1" rot="-10380000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cap="flat" cmpd="sng" w="12700">
            <a:solidFill>
              <a:srgbClr val="FFFFFF"/>
            </a:solidFill>
            <a:prstDash val="solid"/>
            <a:bevel/>
            <a:headEnd len="sm" w="sm" type="none"/>
            <a:tailEnd len="sm" w="sm" type="none"/>
          </a:ln>
          <a:effectLst>
            <a:outerShdw blurRad="19685" rotWithShape="0" algn="tl" dir="12900000" dist="6350">
              <a:srgbClr val="000000">
                <a:alpha val="4666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69" name="Google Shape;69;p10"/>
          <p:cNvSpPr txBox="1"/>
          <p:nvPr>
            <p:ph type="title"/>
          </p:nvPr>
        </p:nvSpPr>
        <p:spPr>
          <a:xfrm>
            <a:off x="609600" y="1176996"/>
            <a:ext cx="2212848" cy="15826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Calibri"/>
              <a:buNone/>
              <a:defRPr b="1" sz="20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" type="body"/>
          </p:nvPr>
        </p:nvSpPr>
        <p:spPr>
          <a:xfrm>
            <a:off x="609600" y="2828785"/>
            <a:ext cx="2209800" cy="2179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64000" spcFirstLastPara="1" rIns="45700" wrap="square" tIns="45700">
            <a:noAutofit/>
          </a:bodyPr>
          <a:lstStyle>
            <a:lvl1pPr indent="-228600" lvl="0" marL="457200" algn="l">
              <a:spcBef>
                <a:spcPts val="250"/>
              </a:spcBef>
              <a:spcAft>
                <a:spcPts val="0"/>
              </a:spcAft>
              <a:buSzPts val="1235"/>
              <a:buFont typeface="Constantia"/>
              <a:buNone/>
              <a:defRPr sz="1300"/>
            </a:lvl1pPr>
            <a:lvl2pPr indent="-293369" lvl="1" marL="914400" algn="l"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indent="-273050" lvl="2" marL="1371600" algn="l"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indent="-265747" lvl="3" marL="1828800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indent="-265747" lvl="4" marL="2286000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2" type="sldNum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p10"/>
          <p:cNvSpPr/>
          <p:nvPr>
            <p:ph idx="2" type="pic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dk2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accent3"/>
              </a:buClr>
              <a:buSzPts val="304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75" name="Google Shape;75;p10"/>
          <p:cNvSpPr/>
          <p:nvPr/>
        </p:nvSpPr>
        <p:spPr>
          <a:xfrm flipH="1" rot="10800000">
            <a:off x="-9525" y="5816600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763535">
                  <a:alpha val="44705"/>
                </a:srgbClr>
              </a:gs>
              <a:gs pos="100000">
                <a:srgbClr val="FF7700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76" name="Google Shape;76;p10"/>
          <p:cNvSpPr/>
          <p:nvPr/>
        </p:nvSpPr>
        <p:spPr>
          <a:xfrm flipH="1" rot="10800000">
            <a:off x="4381500" y="6219825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C6002">
                  <a:alpha val="29803"/>
                </a:srgbClr>
              </a:gs>
              <a:gs pos="80000">
                <a:srgbClr val="95393A">
                  <a:alpha val="44705"/>
                </a:srgbClr>
              </a:gs>
              <a:gs pos="100000">
                <a:srgbClr val="95393A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356DFD"/>
            </a:gs>
            <a:gs pos="25000">
              <a:srgbClr val="3C6FE9"/>
            </a:gs>
            <a:gs pos="100000">
              <a:srgbClr val="001C6F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-9525" y="-7144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763535">
                  <a:alpha val="44705"/>
                </a:srgbClr>
              </a:gs>
              <a:gs pos="100000">
                <a:srgbClr val="FF7700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4381500" y="-7144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C6002">
                  <a:alpha val="29803"/>
                </a:srgbClr>
              </a:gs>
              <a:gs pos="80000">
                <a:srgbClr val="95393A">
                  <a:alpha val="44705"/>
                </a:srgbClr>
              </a:gs>
              <a:gs pos="100000">
                <a:srgbClr val="95393A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" name="Google Shape;8;p1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" name="Google Shape;9;p1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D9DEE3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3" name="Google Shape;13;p1"/>
          <p:cNvGrpSpPr/>
          <p:nvPr/>
        </p:nvGrpSpPr>
        <p:grpSpPr>
          <a:xfrm>
            <a:off x="-29294" y="-16113"/>
            <a:ext cx="9198255" cy="1086266"/>
            <a:chOff x="-29322" y="-1971"/>
            <a:chExt cx="9198255" cy="1086266"/>
          </a:xfrm>
        </p:grpSpPr>
        <p:sp>
          <p:nvSpPr>
            <p:cNvPr id="14" name="Google Shape;14;p1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C9731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  <p:sp>
          <p:nvSpPr>
            <p:cNvPr id="15" name="Google Shape;15;p1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docs.google.com/presentation/d/1wIjb_Oft_0iWckhYTDB2rlys1jfOxX4YR-hPGeV-gUA/edit#slide=id.p1" TargetMode="External"/><Relationship Id="rId4" Type="http://schemas.openxmlformats.org/officeDocument/2006/relationships/hyperlink" Target="https://sites.google.com/ocdsb.ca/mrs-banks-courses/co-op/oyap" TargetMode="External"/><Relationship Id="rId5" Type="http://schemas.openxmlformats.org/officeDocument/2006/relationships/hyperlink" Target="https://sites.google.com/ocdsb.ca/mrs-banks-courses/co-op/trades-and-apprenticeships" TargetMode="External"/><Relationship Id="rId6" Type="http://schemas.openxmlformats.org/officeDocument/2006/relationships/hyperlink" Target="https://sites.google.com/ocdsb.ca/mrs-banks-courses/co-op/trades-and-apprenticeships" TargetMode="External"/><Relationship Id="rId7" Type="http://schemas.openxmlformats.org/officeDocument/2006/relationships/hyperlink" Target="https://sites.google.com/ocdsb.ca/mrs-banks-courses/co-op/trades-and-apprenticeships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sites.google.com/ocdsb.ca/mrs-banks-courses/co-op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>
            <p:ph type="ctrTitle"/>
          </p:nvPr>
        </p:nvSpPr>
        <p:spPr>
          <a:xfrm>
            <a:off x="629673" y="22098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69350"/>
              </a:buClr>
              <a:buSzPts val="5600"/>
              <a:buFont typeface="Constantia"/>
              <a:buNone/>
            </a:pPr>
            <a:r>
              <a:rPr lang="en-US">
                <a:latin typeface="Constantia"/>
                <a:ea typeface="Constantia"/>
                <a:cs typeface="Constantia"/>
                <a:sym typeface="Constantia"/>
              </a:rPr>
              <a:t>Cooperative Education</a:t>
            </a:r>
            <a:endParaRPr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descr="Home" id="94" name="Google Shape;9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143000"/>
            <a:ext cx="8958595" cy="97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</a:pPr>
            <a:r>
              <a:rPr lang="en-US"/>
              <a:t>OYAP and The Skilled Trades</a:t>
            </a:r>
            <a:endParaRPr/>
          </a:p>
        </p:txBody>
      </p:sp>
      <p:sp>
        <p:nvSpPr>
          <p:cNvPr id="148" name="Google Shape;148;p22"/>
          <p:cNvSpPr txBox="1"/>
          <p:nvPr>
            <p:ph idx="1" type="body"/>
          </p:nvPr>
        </p:nvSpPr>
        <p:spPr>
          <a:xfrm>
            <a:off x="457200" y="1847105"/>
            <a:ext cx="8229600" cy="43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7432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06375" lvl="0" marL="27432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➢"/>
            </a:pPr>
            <a:r>
              <a:rPr lang="en-US" u="sng">
                <a:hlinkClick r:id="rId3"/>
              </a:rPr>
              <a:t>Ontario Youth Apprenticeship Program</a:t>
            </a:r>
            <a:endParaRPr/>
          </a:p>
          <a:p>
            <a:pPr indent="-206375" lvl="0" marL="27432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➢"/>
            </a:pPr>
            <a:r>
              <a:rPr lang="en-US" u="sng">
                <a:hlinkClick r:id="rId4"/>
              </a:rPr>
              <a:t>More Information on OYAP</a:t>
            </a:r>
            <a:endParaRPr/>
          </a:p>
          <a:p>
            <a:pPr indent="-206375" lvl="0" marL="27432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400"/>
              <a:buChar char="➢"/>
            </a:pPr>
            <a:r>
              <a:rPr lang="en-US" u="sng">
                <a:hlinkClick r:id="rId5"/>
              </a:rPr>
              <a:t>More </a:t>
            </a:r>
            <a:r>
              <a:rPr lang="en-US" u="sng">
                <a:hlinkClick r:id="rId6"/>
              </a:rPr>
              <a:t>information</a:t>
            </a:r>
            <a:r>
              <a:rPr lang="en-US" u="sng">
                <a:hlinkClick r:id="rId7"/>
              </a:rPr>
              <a:t> on Skilled Trades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/>
          <p:nvPr>
            <p:ph type="title"/>
          </p:nvPr>
        </p:nvSpPr>
        <p:spPr>
          <a:xfrm>
            <a:off x="457200" y="38100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000"/>
              <a:buFont typeface="Constantia"/>
              <a:buNone/>
            </a:pPr>
            <a:r>
              <a:rPr lang="en-US" sz="4000">
                <a:solidFill>
                  <a:srgbClr val="FFC000"/>
                </a:solidFill>
                <a:latin typeface="Constantia"/>
                <a:ea typeface="Constantia"/>
                <a:cs typeface="Constantia"/>
                <a:sym typeface="Constantia"/>
              </a:rPr>
              <a:t>What Your Semester Will Look Like</a:t>
            </a:r>
            <a:endParaRPr sz="4000">
              <a:solidFill>
                <a:srgbClr val="FFC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4" name="Google Shape;154;p23"/>
          <p:cNvSpPr txBox="1"/>
          <p:nvPr>
            <p:ph idx="1" type="body"/>
          </p:nvPr>
        </p:nvSpPr>
        <p:spPr>
          <a:xfrm>
            <a:off x="457200" y="137160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85"/>
              <a:buNone/>
            </a:pPr>
            <a:r>
              <a:rPr lang="en-US" sz="2405" u="sng"/>
              <a:t>In Order To Earn Two Credits</a:t>
            </a:r>
            <a:endParaRPr/>
          </a:p>
          <a:p>
            <a:pPr indent="0" lvl="0" marL="0" rtl="0" algn="l">
              <a:spcBef>
                <a:spcPts val="481"/>
              </a:spcBef>
              <a:spcAft>
                <a:spcPts val="0"/>
              </a:spcAft>
              <a:buSzPts val="2285"/>
              <a:buNone/>
            </a:pPr>
            <a:r>
              <a:t/>
            </a:r>
            <a:endParaRPr sz="2405" u="sng"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Complete Pre-Placement Orientation work and assignments;</a:t>
            </a:r>
            <a:endParaRPr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Help find yourself a placement;</a:t>
            </a:r>
            <a:endParaRPr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 Complete weekly log sheets and reflections and submit them on time;</a:t>
            </a:r>
            <a:endParaRPr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Attend all integration sessions and complete assignments</a:t>
            </a:r>
            <a:endParaRPr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Complete a 2 part Summative/Final Culminating Activity</a:t>
            </a:r>
            <a:endParaRPr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Work a minimum of 220 hours or 440 if a 4 credit co-op</a:t>
            </a:r>
            <a:endParaRPr/>
          </a:p>
          <a:p>
            <a:pPr indent="-218138" lvl="0" marL="274320" rtl="0" algn="l">
              <a:spcBef>
                <a:spcPts val="481"/>
              </a:spcBef>
              <a:spcAft>
                <a:spcPts val="0"/>
              </a:spcAft>
              <a:buSzPts val="1400"/>
              <a:buChar char="➢"/>
            </a:pPr>
            <a:r>
              <a:rPr lang="en-US" sz="2405"/>
              <a:t>Meet all other expectations…..</a:t>
            </a:r>
            <a:endParaRPr sz="2405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/>
          <p:nvPr>
            <p:ph type="title"/>
          </p:nvPr>
        </p:nvSpPr>
        <p:spPr>
          <a:xfrm>
            <a:off x="3048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800"/>
              <a:t>What you need to graduate?</a:t>
            </a:r>
            <a:br>
              <a:rPr lang="en-US" sz="3800"/>
            </a:br>
            <a:r>
              <a:rPr lang="en-US" sz="3800"/>
              <a:t>30 Credits</a:t>
            </a:r>
            <a:endParaRPr sz="3800"/>
          </a:p>
        </p:txBody>
      </p:sp>
      <p:sp>
        <p:nvSpPr>
          <p:cNvPr id="160" name="Google Shape;160;p24"/>
          <p:cNvSpPr txBox="1"/>
          <p:nvPr>
            <p:ph idx="1" type="body"/>
          </p:nvPr>
        </p:nvSpPr>
        <p:spPr>
          <a:xfrm>
            <a:off x="4745700" y="2542600"/>
            <a:ext cx="3788700" cy="29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1150" lvl="0" marL="457200" rtl="0" algn="l">
              <a:spcBef>
                <a:spcPts val="480"/>
              </a:spcBef>
              <a:spcAft>
                <a:spcPts val="0"/>
              </a:spcAft>
              <a:buClr>
                <a:srgbClr val="F3F3F3"/>
              </a:buClr>
              <a:buSzPts val="1300"/>
              <a:buChar char="✓"/>
            </a:pPr>
            <a:r>
              <a:rPr lang="en-US" sz="2400">
                <a:solidFill>
                  <a:srgbClr val="F3F3F3"/>
                </a:solidFill>
              </a:rPr>
              <a:t>1 credit in health and physical education</a:t>
            </a:r>
            <a:endParaRPr>
              <a:solidFill>
                <a:srgbClr val="F3F3F3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Char char="✓"/>
            </a:pPr>
            <a:r>
              <a:rPr lang="en-US" sz="2400">
                <a:solidFill>
                  <a:srgbClr val="F3F3F3"/>
                </a:solidFill>
              </a:rPr>
              <a:t>1 credit in French as a second language</a:t>
            </a:r>
            <a:endParaRPr>
              <a:solidFill>
                <a:srgbClr val="F3F3F3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Char char="✓"/>
            </a:pPr>
            <a:r>
              <a:rPr lang="en-US" sz="2400">
                <a:solidFill>
                  <a:srgbClr val="F3F3F3"/>
                </a:solidFill>
              </a:rPr>
              <a:t>.5 in Career studies</a:t>
            </a:r>
            <a:endParaRPr>
              <a:solidFill>
                <a:srgbClr val="F3F3F3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Char char="✓"/>
            </a:pPr>
            <a:r>
              <a:rPr lang="en-US" sz="2400">
                <a:solidFill>
                  <a:srgbClr val="F3F3F3"/>
                </a:solidFill>
              </a:rPr>
              <a:t>.5 in Civics</a:t>
            </a:r>
            <a:endParaRPr sz="2400">
              <a:solidFill>
                <a:srgbClr val="F3F3F3"/>
              </a:solidFill>
            </a:endParaRPr>
          </a:p>
        </p:txBody>
      </p:sp>
      <p:sp>
        <p:nvSpPr>
          <p:cNvPr id="161" name="Google Shape;161;p24"/>
          <p:cNvSpPr txBox="1"/>
          <p:nvPr/>
        </p:nvSpPr>
        <p:spPr>
          <a:xfrm>
            <a:off x="1062550" y="2542600"/>
            <a:ext cx="32520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Font typeface="Constantia"/>
              <a:buChar char="✓"/>
            </a:pPr>
            <a:r>
              <a:rPr lang="en-US" sz="2400">
                <a:solidFill>
                  <a:srgbClr val="F3F3F3"/>
                </a:solidFill>
                <a:latin typeface="Constantia"/>
                <a:ea typeface="Constantia"/>
                <a:cs typeface="Constantia"/>
                <a:sym typeface="Constantia"/>
              </a:rPr>
              <a:t>4 credits in English</a:t>
            </a:r>
            <a:endParaRPr sz="2600"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Font typeface="Constantia"/>
              <a:buChar char="✓"/>
            </a:pPr>
            <a:r>
              <a:rPr lang="en-US" sz="2400">
                <a:solidFill>
                  <a:srgbClr val="F3F3F3"/>
                </a:solidFill>
                <a:latin typeface="Constantia"/>
                <a:ea typeface="Constantia"/>
                <a:cs typeface="Constantia"/>
                <a:sym typeface="Constantia"/>
              </a:rPr>
              <a:t>3 credits in Math</a:t>
            </a:r>
            <a:endParaRPr sz="2600"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Font typeface="Constantia"/>
              <a:buChar char="✓"/>
            </a:pPr>
            <a:r>
              <a:rPr lang="en-US" sz="2400">
                <a:solidFill>
                  <a:srgbClr val="F3F3F3"/>
                </a:solidFill>
                <a:latin typeface="Constantia"/>
                <a:ea typeface="Constantia"/>
                <a:cs typeface="Constantia"/>
                <a:sym typeface="Constantia"/>
              </a:rPr>
              <a:t>2 credits in Science</a:t>
            </a:r>
            <a:endParaRPr sz="2600"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Font typeface="Constantia"/>
              <a:buChar char="✓"/>
            </a:pPr>
            <a:r>
              <a:rPr lang="en-US" sz="2400">
                <a:solidFill>
                  <a:srgbClr val="F3F3F3"/>
                </a:solidFill>
                <a:latin typeface="Constantia"/>
                <a:ea typeface="Constantia"/>
                <a:cs typeface="Constantia"/>
                <a:sym typeface="Constantia"/>
              </a:rPr>
              <a:t>1 credit in Canadian history</a:t>
            </a:r>
            <a:endParaRPr sz="2600"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Font typeface="Constantia"/>
              <a:buChar char="✓"/>
            </a:pPr>
            <a:r>
              <a:rPr lang="en-US" sz="2400">
                <a:solidFill>
                  <a:srgbClr val="F3F3F3"/>
                </a:solidFill>
                <a:latin typeface="Constantia"/>
                <a:ea typeface="Constantia"/>
                <a:cs typeface="Constantia"/>
                <a:sym typeface="Constantia"/>
              </a:rPr>
              <a:t>1 credit in Canadian    geography</a:t>
            </a:r>
            <a:endParaRPr sz="2600"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300"/>
              <a:buFont typeface="Constantia"/>
              <a:buChar char="✓"/>
            </a:pPr>
            <a:r>
              <a:rPr lang="en-US" sz="2400">
                <a:solidFill>
                  <a:srgbClr val="F3F3F3"/>
                </a:solidFill>
                <a:latin typeface="Constantia"/>
                <a:ea typeface="Constantia"/>
                <a:cs typeface="Constantia"/>
                <a:sym typeface="Constantia"/>
              </a:rPr>
              <a:t>1 credit in the arts</a:t>
            </a:r>
            <a:endParaRPr sz="2600"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3F3F3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2" name="Google Shape;162;p24"/>
          <p:cNvSpPr txBox="1"/>
          <p:nvPr/>
        </p:nvSpPr>
        <p:spPr>
          <a:xfrm>
            <a:off x="1438225" y="1832100"/>
            <a:ext cx="6546600" cy="5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770">
                <a:solidFill>
                  <a:srgbClr val="FFC000"/>
                </a:solidFill>
                <a:latin typeface="Constantia"/>
                <a:ea typeface="Constantia"/>
                <a:cs typeface="Constantia"/>
                <a:sym typeface="Constantia"/>
              </a:rPr>
              <a:t>Total of 15 Compulsory Credits</a:t>
            </a:r>
            <a:endParaRPr sz="2770">
              <a:solidFill>
                <a:srgbClr val="FFC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3" name="Google Shape;163;p24"/>
          <p:cNvSpPr txBox="1"/>
          <p:nvPr/>
        </p:nvSpPr>
        <p:spPr>
          <a:xfrm>
            <a:off x="3920525" y="5623750"/>
            <a:ext cx="11484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F69350"/>
                </a:solidFill>
                <a:latin typeface="Constantia"/>
                <a:ea typeface="Constantia"/>
                <a:cs typeface="Constantia"/>
                <a:sym typeface="Constantia"/>
              </a:rPr>
              <a:t>+</a:t>
            </a:r>
            <a:endParaRPr b="1" sz="5400">
              <a:solidFill>
                <a:srgbClr val="F6935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/>
        </p:nvSpPr>
        <p:spPr>
          <a:xfrm>
            <a:off x="988475" y="965925"/>
            <a:ext cx="6525300" cy="5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70">
                <a:solidFill>
                  <a:srgbClr val="FFC000"/>
                </a:solidFill>
                <a:latin typeface="Constantia"/>
                <a:ea typeface="Constantia"/>
                <a:cs typeface="Constantia"/>
                <a:sym typeface="Constantia"/>
              </a:rPr>
              <a:t>Total of 15 Compulsory Credits</a:t>
            </a:r>
            <a:endParaRPr sz="2970">
              <a:solidFill>
                <a:srgbClr val="FFC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1352375" y="2617125"/>
            <a:ext cx="5797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 Additional Compulsory Credits </a:t>
            </a:r>
            <a:endParaRPr sz="22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( 2 of which can be Cooperative Education)</a:t>
            </a:r>
            <a:endParaRPr sz="22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1352375" y="4363050"/>
            <a:ext cx="5988600" cy="9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12 Additional Elective Credits </a:t>
            </a:r>
            <a:endParaRPr sz="22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(that technically could be all Coop credits)</a:t>
            </a:r>
            <a:endParaRPr sz="22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71" name="Google Shape;171;p25"/>
          <p:cNvSpPr txBox="1"/>
          <p:nvPr/>
        </p:nvSpPr>
        <p:spPr>
          <a:xfrm>
            <a:off x="3595350" y="1516425"/>
            <a:ext cx="7728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600">
                <a:solidFill>
                  <a:srgbClr val="F69350"/>
                </a:solidFill>
                <a:latin typeface="Constantia"/>
                <a:ea typeface="Constantia"/>
                <a:cs typeface="Constantia"/>
                <a:sym typeface="Constantia"/>
              </a:rPr>
              <a:t>+</a:t>
            </a:r>
            <a:endParaRPr b="1" sz="4600">
              <a:solidFill>
                <a:srgbClr val="F6935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72" name="Google Shape;172;p25"/>
          <p:cNvSpPr txBox="1"/>
          <p:nvPr/>
        </p:nvSpPr>
        <p:spPr>
          <a:xfrm>
            <a:off x="3595350" y="3364625"/>
            <a:ext cx="7728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600">
                <a:solidFill>
                  <a:srgbClr val="F69350"/>
                </a:solidFill>
                <a:latin typeface="Constantia"/>
                <a:ea typeface="Constantia"/>
                <a:cs typeface="Constantia"/>
                <a:sym typeface="Constantia"/>
              </a:rPr>
              <a:t>+</a:t>
            </a:r>
            <a:endParaRPr b="1" sz="4600">
              <a:solidFill>
                <a:srgbClr val="F6935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type="title"/>
          </p:nvPr>
        </p:nvSpPr>
        <p:spPr>
          <a:xfrm>
            <a:off x="533400" y="304800"/>
            <a:ext cx="8229600" cy="7437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000"/>
              <a:buFont typeface="Constantia"/>
              <a:buNone/>
            </a:pPr>
            <a:r>
              <a:rPr lang="en-US" sz="4000">
                <a:solidFill>
                  <a:srgbClr val="FFC000"/>
                </a:solidFill>
                <a:latin typeface="Constantia"/>
                <a:ea typeface="Constantia"/>
                <a:cs typeface="Constantia"/>
                <a:sym typeface="Constantia"/>
              </a:rPr>
              <a:t>Coop Expectations and Procedures</a:t>
            </a:r>
            <a:endParaRPr sz="4000">
              <a:solidFill>
                <a:srgbClr val="FFC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78" name="Google Shape;178;p26"/>
          <p:cNvSpPr txBox="1"/>
          <p:nvPr>
            <p:ph idx="1" type="body"/>
          </p:nvPr>
        </p:nvSpPr>
        <p:spPr>
          <a:xfrm>
            <a:off x="457200" y="137160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Work hard, learn lots and enjoy your semester!</a:t>
            </a:r>
            <a:endParaRPr/>
          </a:p>
        </p:txBody>
      </p:sp>
      <p:pic>
        <p:nvPicPr>
          <p:cNvPr descr="Image result for work hard have fun" id="179" name="Google Shape;17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82375" y="2707750"/>
            <a:ext cx="6109350" cy="36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2000">
        <p14:prism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/>
          <p:nvPr>
            <p:ph type="title"/>
          </p:nvPr>
        </p:nvSpPr>
        <p:spPr>
          <a:xfrm>
            <a:off x="457200" y="30480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000"/>
              <a:buFont typeface="Constantia"/>
              <a:buNone/>
            </a:pPr>
            <a:r>
              <a:rPr lang="en-US" sz="4000">
                <a:solidFill>
                  <a:srgbClr val="FFC000"/>
                </a:solidFill>
                <a:latin typeface="Constantia"/>
                <a:ea typeface="Constantia"/>
                <a:cs typeface="Constantia"/>
                <a:sym typeface="Constantia"/>
              </a:rPr>
              <a:t>2 - 2.5  Week Pre-Placement Orientation</a:t>
            </a:r>
            <a:endParaRPr sz="4000">
              <a:solidFill>
                <a:srgbClr val="FFC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85" name="Google Shape;185;p27"/>
          <p:cNvSpPr txBox="1"/>
          <p:nvPr>
            <p:ph idx="1" type="body"/>
          </p:nvPr>
        </p:nvSpPr>
        <p:spPr>
          <a:xfrm>
            <a:off x="457200" y="1524000"/>
            <a:ext cx="82296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470"/>
              <a:buNone/>
            </a:pPr>
            <a:r>
              <a:rPr i="1" lang="en-US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Coop Course Website</a:t>
            </a:r>
            <a:endParaRPr i="1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/>
              <a:t>Schedule</a:t>
            </a:r>
            <a:endParaRPr/>
          </a:p>
          <a:p>
            <a:pPr indent="0" lvl="0" marL="0" rtl="0" algn="ctr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 u="sng">
                <a:solidFill>
                  <a:srgbClr val="FFC000"/>
                </a:solidFill>
              </a:rPr>
              <a:t>3 Modules</a:t>
            </a:r>
            <a:endParaRPr/>
          </a:p>
          <a:p>
            <a:pPr indent="-514350" lvl="0" marL="514350" rtl="0" algn="ctr">
              <a:spcBef>
                <a:spcPts val="520"/>
              </a:spcBef>
              <a:spcAft>
                <a:spcPts val="0"/>
              </a:spcAft>
              <a:buSzPts val="2470"/>
              <a:buAutoNum type="arabicPeriod"/>
            </a:pPr>
            <a:r>
              <a:rPr lang="en-US"/>
              <a:t>Employability Skills</a:t>
            </a:r>
            <a:endParaRPr/>
          </a:p>
          <a:p>
            <a:pPr indent="-514350" lvl="0" marL="514350" rtl="0" algn="ctr">
              <a:spcBef>
                <a:spcPts val="520"/>
              </a:spcBef>
              <a:spcAft>
                <a:spcPts val="0"/>
              </a:spcAft>
              <a:buSzPts val="2470"/>
              <a:buAutoNum type="arabicPeriod"/>
            </a:pPr>
            <a:r>
              <a:rPr lang="en-US"/>
              <a:t>Finding a Job</a:t>
            </a:r>
            <a:endParaRPr/>
          </a:p>
          <a:p>
            <a:pPr indent="-514350" lvl="0" marL="514350" rtl="0" algn="ctr">
              <a:spcBef>
                <a:spcPts val="520"/>
              </a:spcBef>
              <a:spcAft>
                <a:spcPts val="0"/>
              </a:spcAft>
              <a:buSzPts val="2470"/>
              <a:buAutoNum type="arabicPeriod"/>
            </a:pPr>
            <a:r>
              <a:rPr lang="en-US"/>
              <a:t>Health and Safety</a:t>
            </a:r>
            <a:endParaRPr/>
          </a:p>
          <a:p>
            <a:pPr indent="0" lvl="0" marL="0" rtl="0" algn="ctr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type="title"/>
          </p:nvPr>
        </p:nvSpPr>
        <p:spPr>
          <a:xfrm>
            <a:off x="457200" y="704088"/>
            <a:ext cx="8229600" cy="6675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000"/>
              <a:buFont typeface="Constantia"/>
              <a:buNone/>
            </a:pPr>
            <a:r>
              <a:rPr lang="en-US" sz="4000">
                <a:solidFill>
                  <a:srgbClr val="FFC000"/>
                </a:solidFill>
                <a:latin typeface="Constantia"/>
                <a:ea typeface="Constantia"/>
                <a:cs typeface="Constantia"/>
                <a:sym typeface="Constantia"/>
              </a:rPr>
              <a:t>Student Teacher Conferences</a:t>
            </a:r>
            <a:endParaRPr sz="4000">
              <a:solidFill>
                <a:srgbClr val="FFC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91" name="Google Shape;191;p28"/>
          <p:cNvSpPr txBox="1"/>
          <p:nvPr>
            <p:ph idx="1" type="body"/>
          </p:nvPr>
        </p:nvSpPr>
        <p:spPr>
          <a:xfrm>
            <a:off x="457200" y="228600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2725" lvl="0" marL="27432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/>
              <a:t>Informal Interview</a:t>
            </a:r>
            <a:endParaRPr/>
          </a:p>
          <a:p>
            <a:pPr indent="-212725" lvl="0" marL="274320" rtl="0" algn="l">
              <a:spcBef>
                <a:spcPts val="520"/>
              </a:spcBef>
              <a:spcAft>
                <a:spcPts val="0"/>
              </a:spcAft>
              <a:buSzPts val="1500"/>
              <a:buChar char="●"/>
            </a:pPr>
            <a:r>
              <a:rPr lang="en-US"/>
              <a:t>Resume required</a:t>
            </a:r>
            <a:endParaRPr/>
          </a:p>
          <a:p>
            <a:pPr indent="-212725" lvl="0" marL="274320" rtl="0" algn="l">
              <a:spcBef>
                <a:spcPts val="520"/>
              </a:spcBef>
              <a:spcAft>
                <a:spcPts val="0"/>
              </a:spcAft>
              <a:buSzPts val="1500"/>
              <a:buChar char="●"/>
            </a:pPr>
            <a:r>
              <a:rPr lang="en-US"/>
              <a:t>Working/Placement Papers </a:t>
            </a:r>
            <a:endParaRPr/>
          </a:p>
        </p:txBody>
      </p:sp>
      <p:pic>
        <p:nvPicPr>
          <p:cNvPr descr="Image result for 2 people talking clip art" id="192" name="Google Shape;19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9400" y="4191000"/>
            <a:ext cx="2857500" cy="215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idx="1" type="body"/>
          </p:nvPr>
        </p:nvSpPr>
        <p:spPr>
          <a:xfrm>
            <a:off x="457200" y="1066800"/>
            <a:ext cx="82296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3420"/>
              <a:buNone/>
            </a:pPr>
            <a:r>
              <a:rPr lang="en-US" sz="3600">
                <a:solidFill>
                  <a:srgbClr val="FFC000"/>
                </a:solidFill>
              </a:rPr>
              <a:t>Cooperative Education is an opportunity to:</a:t>
            </a:r>
            <a:endParaRPr/>
          </a:p>
          <a:p>
            <a:pPr indent="0" lvl="0" marL="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-457200" lvl="1" marL="850392" rtl="0" algn="l">
              <a:spcBef>
                <a:spcPts val="640"/>
              </a:spcBef>
              <a:spcAft>
                <a:spcPts val="0"/>
              </a:spcAft>
              <a:buSzPts val="2040"/>
              <a:buFont typeface="Calibri"/>
              <a:buAutoNum type="arabicPeriod"/>
            </a:pPr>
            <a:r>
              <a:rPr lang="en-US"/>
              <a:t> </a:t>
            </a:r>
            <a:r>
              <a:rPr lang="en-US" sz="3200"/>
              <a:t>Explore potential career interests;</a:t>
            </a:r>
            <a:endParaRPr/>
          </a:p>
          <a:p>
            <a:pPr indent="-457200" lvl="1" marL="850392" rtl="0" algn="l">
              <a:spcBef>
                <a:spcPts val="640"/>
              </a:spcBef>
              <a:spcAft>
                <a:spcPts val="0"/>
              </a:spcAft>
              <a:buSzPts val="2720"/>
              <a:buFont typeface="Calibri"/>
              <a:buAutoNum type="arabicPeriod"/>
            </a:pPr>
            <a:r>
              <a:rPr lang="en-US" sz="3200"/>
              <a:t>Build and strengthen employability skills and your confidence; and </a:t>
            </a:r>
            <a:endParaRPr/>
          </a:p>
          <a:p>
            <a:pPr indent="-457200" lvl="1" marL="850392" rtl="0" algn="l">
              <a:spcBef>
                <a:spcPts val="640"/>
              </a:spcBef>
              <a:spcAft>
                <a:spcPts val="0"/>
              </a:spcAft>
              <a:buSzPts val="2720"/>
              <a:buFont typeface="Calibri"/>
              <a:buAutoNum type="arabicPeriod"/>
            </a:pPr>
            <a:r>
              <a:rPr lang="en-US" sz="3200"/>
              <a:t>Experience and learn about the real world of work.</a:t>
            </a:r>
            <a:endParaRPr/>
          </a:p>
          <a:p>
            <a:pPr indent="-117475" lvl="0" marL="27432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-327660" lvl="1" marL="822960" rtl="0" algn="l">
              <a:spcBef>
                <a:spcPts val="480"/>
              </a:spcBef>
              <a:spcAft>
                <a:spcPts val="0"/>
              </a:spcAft>
              <a:buSzPts val="2040"/>
              <a:buNone/>
            </a:pPr>
            <a:r>
              <a:t/>
            </a:r>
            <a:endParaRPr/>
          </a:p>
          <a:p>
            <a:pPr indent="-327660" lvl="1" marL="822960" rtl="0" algn="l">
              <a:spcBef>
                <a:spcPts val="480"/>
              </a:spcBef>
              <a:spcAft>
                <a:spcPts val="0"/>
              </a:spcAft>
              <a:buSzPts val="204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idx="1" type="body"/>
          </p:nvPr>
        </p:nvSpPr>
        <p:spPr>
          <a:xfrm>
            <a:off x="457200" y="228600"/>
            <a:ext cx="8229600" cy="57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15"/>
              <a:buNone/>
            </a:pPr>
            <a:r>
              <a:rPr lang="en-US" sz="3700">
                <a:solidFill>
                  <a:srgbClr val="FFC000"/>
                </a:solidFill>
              </a:rPr>
              <a:t>Its rewards and possibilities beyond your 2 credits include:</a:t>
            </a:r>
            <a:endParaRPr/>
          </a:p>
          <a:p>
            <a:pPr indent="0" lvl="0" marL="0" rtl="0" algn="ctr">
              <a:lnSpc>
                <a:spcPct val="80000"/>
              </a:lnSpc>
              <a:spcBef>
                <a:spcPts val="481"/>
              </a:spcBef>
              <a:spcAft>
                <a:spcPts val="0"/>
              </a:spcAft>
              <a:buSzPts val="2285"/>
              <a:buNone/>
            </a:pPr>
            <a:r>
              <a:t/>
            </a:r>
            <a:endParaRPr sz="2405"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Realizing a potential career that you would really like to pursue;</a:t>
            </a:r>
            <a:endParaRPr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Realizing a career you would not like to pursue;</a:t>
            </a:r>
            <a:endParaRPr sz="2960"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Building real experiences and skills to add to your resume</a:t>
            </a:r>
            <a:endParaRPr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Getting hired</a:t>
            </a:r>
            <a:endParaRPr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Getting fired</a:t>
            </a:r>
            <a:endParaRPr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Getting paid</a:t>
            </a:r>
            <a:endParaRPr/>
          </a:p>
          <a:p>
            <a:pPr indent="-457200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AutoNum type="arabicPeriod"/>
            </a:pPr>
            <a:r>
              <a:rPr lang="en-US" sz="2960"/>
              <a:t>Other benefits</a:t>
            </a:r>
            <a:endParaRPr/>
          </a:p>
          <a:p>
            <a:pPr indent="-297434" lvl="1" marL="82296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SzPts val="2516"/>
              <a:buNone/>
            </a:pPr>
            <a:r>
              <a:t/>
            </a:r>
            <a:endParaRPr sz="2960"/>
          </a:p>
          <a:p>
            <a:pPr indent="-129238" lvl="0" marL="274320" rtl="0" algn="l">
              <a:lnSpc>
                <a:spcPct val="80000"/>
              </a:lnSpc>
              <a:spcBef>
                <a:spcPts val="481"/>
              </a:spcBef>
              <a:spcAft>
                <a:spcPts val="0"/>
              </a:spcAft>
              <a:buSzPts val="2285"/>
              <a:buNone/>
            </a:pPr>
            <a:r>
              <a:t/>
            </a:r>
            <a:endParaRPr sz="2405"/>
          </a:p>
        </p:txBody>
      </p:sp>
    </p:spTree>
  </p:cSld>
  <p:clrMapOvr>
    <a:masterClrMapping/>
  </p:clrMapOvr>
  <mc:AlternateContent>
    <mc:Choice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/>
          <p:nvPr>
            <p:ph type="title"/>
          </p:nvPr>
        </p:nvSpPr>
        <p:spPr>
          <a:xfrm>
            <a:off x="5334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</a:pPr>
            <a:r>
              <a:rPr lang="en-US"/>
              <a:t>Potential Placements</a:t>
            </a:r>
            <a:endParaRPr/>
          </a:p>
        </p:txBody>
      </p:sp>
      <p:sp>
        <p:nvSpPr>
          <p:cNvPr id="110" name="Google Shape;110;p16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70"/>
              <a:buNone/>
            </a:pPr>
            <a:r>
              <a:rPr lang="en-US"/>
              <a:t>Radio Broadcasting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rgbClr val="FFC000"/>
                </a:solidFill>
              </a:rPr>
              <a:t>Computer Programming, Website Design, Website </a:t>
            </a:r>
            <a:r>
              <a:rPr lang="en-US">
                <a:solidFill>
                  <a:srgbClr val="FF9900"/>
                </a:solidFill>
              </a:rPr>
              <a:t>Marketing</a:t>
            </a:r>
            <a:r>
              <a:rPr lang="en-US"/>
              <a:t>, Software Applications, Computer Repair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rgbClr val="FFC000"/>
                </a:solidFill>
              </a:rPr>
              <a:t>Electricians, plumbers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/>
              <a:t>Auto Mechanic (Auto Service Technician)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type="title"/>
          </p:nvPr>
        </p:nvSpPr>
        <p:spPr>
          <a:xfrm>
            <a:off x="5334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</a:pPr>
            <a:r>
              <a:rPr lang="en-US"/>
              <a:t>Potential Placements</a:t>
            </a:r>
            <a:endParaRPr/>
          </a:p>
        </p:txBody>
      </p:sp>
      <p:sp>
        <p:nvSpPr>
          <p:cNvPr id="116" name="Google Shape;116;p17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40"/>
              <a:buNone/>
            </a:pPr>
            <a:r>
              <a:rPr lang="en-US" sz="3200">
                <a:solidFill>
                  <a:srgbClr val="FFC000"/>
                </a:solidFill>
              </a:rPr>
              <a:t>Hospitals – i.e.   Cheo, Riverside, Montfort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3040"/>
              <a:buNone/>
            </a:pPr>
            <a:r>
              <a:rPr lang="en-US" sz="3200"/>
              <a:t>Dental offices and Vet Clinics and Hospitals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3040"/>
              <a:buNone/>
            </a:pPr>
            <a:r>
              <a:rPr lang="en-US" sz="3200">
                <a:solidFill>
                  <a:srgbClr val="FFC000"/>
                </a:solidFill>
              </a:rPr>
              <a:t>Police Services and Bylaw Services </a:t>
            </a:r>
            <a:endParaRPr sz="3200">
              <a:solidFill>
                <a:srgbClr val="FFC000"/>
              </a:solidFill>
            </a:endParaRPr>
          </a:p>
          <a:p>
            <a:pPr indent="0" lvl="0" marL="0" rtl="0" algn="ctr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3040"/>
              <a:buNone/>
            </a:pPr>
            <a:r>
              <a:rPr lang="en-US" sz="3200">
                <a:solidFill>
                  <a:srgbClr val="FFFFFF"/>
                </a:solidFill>
              </a:rPr>
              <a:t>Law Firms</a:t>
            </a:r>
            <a:r>
              <a:rPr lang="en-US" sz="3200">
                <a:solidFill>
                  <a:srgbClr val="FFC000"/>
                </a:solidFill>
              </a:rPr>
              <a:t> </a:t>
            </a:r>
            <a:r>
              <a:rPr lang="en-US" sz="3200">
                <a:solidFill>
                  <a:srgbClr val="FFFFFF"/>
                </a:solidFill>
              </a:rPr>
              <a:t>and Offices, Real Estate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3040"/>
              <a:buNone/>
            </a:pPr>
            <a:r>
              <a:rPr lang="en-US" sz="3200">
                <a:solidFill>
                  <a:srgbClr val="FFC000"/>
                </a:solidFill>
              </a:rPr>
              <a:t>Physiotherapy</a:t>
            </a:r>
            <a:endParaRPr>
              <a:solidFill>
                <a:srgbClr val="FFC000"/>
              </a:solidFill>
            </a:endParaRPr>
          </a:p>
          <a:p>
            <a:pPr indent="-117475" lvl="0" marL="27432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type="title"/>
          </p:nvPr>
        </p:nvSpPr>
        <p:spPr>
          <a:xfrm>
            <a:off x="5334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</a:pPr>
            <a:r>
              <a:rPr lang="en-US"/>
              <a:t>Potential Placements</a:t>
            </a:r>
            <a:endParaRPr/>
          </a:p>
        </p:txBody>
      </p:sp>
      <p:sp>
        <p:nvSpPr>
          <p:cNvPr id="122" name="Google Shape;122;p18"/>
          <p:cNvSpPr txBox="1"/>
          <p:nvPr>
            <p:ph idx="1" type="body"/>
          </p:nvPr>
        </p:nvSpPr>
        <p:spPr>
          <a:xfrm>
            <a:off x="152400" y="1935480"/>
            <a:ext cx="86868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70"/>
              <a:buNone/>
            </a:pPr>
            <a:r>
              <a:rPr lang="en-US"/>
              <a:t>Brick and Stone Masonry – 4 Credit, Level 1 Apprenticeship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-117475" lvl="0" marL="27432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  <p:pic>
        <p:nvPicPr>
          <p:cNvPr descr="Image result for Brick and Stone Masonry" id="123" name="Google Shape;12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0" y="2697018"/>
            <a:ext cx="3472815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9"/>
          <p:cNvSpPr txBox="1"/>
          <p:nvPr>
            <p:ph type="title"/>
          </p:nvPr>
        </p:nvSpPr>
        <p:spPr>
          <a:xfrm>
            <a:off x="5334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</a:pPr>
            <a:r>
              <a:rPr lang="en-US"/>
              <a:t>Potential Placements</a:t>
            </a:r>
            <a:endParaRPr/>
          </a:p>
        </p:txBody>
      </p:sp>
      <p:sp>
        <p:nvSpPr>
          <p:cNvPr id="129" name="Google Shape;129;p19"/>
          <p:cNvSpPr txBox="1"/>
          <p:nvPr>
            <p:ph idx="1" type="body"/>
          </p:nvPr>
        </p:nvSpPr>
        <p:spPr>
          <a:xfrm>
            <a:off x="152400" y="1935480"/>
            <a:ext cx="86868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/>
              <a:t>Primary Army Reserves – 4 credit paid Coop</a:t>
            </a:r>
            <a:endParaRPr/>
          </a:p>
          <a:p>
            <a:pPr indent="-117475" lvl="0" marL="27432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  <p:pic>
        <p:nvPicPr>
          <p:cNvPr descr="Image result for Primary Army Reserves Basic Training" id="130" name="Google Shape;13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6190" y="2057400"/>
            <a:ext cx="5257800" cy="26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/>
          <p:nvPr>
            <p:ph type="title"/>
          </p:nvPr>
        </p:nvSpPr>
        <p:spPr>
          <a:xfrm>
            <a:off x="5334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</a:pPr>
            <a:r>
              <a:rPr lang="en-US"/>
              <a:t>Potential Placements</a:t>
            </a:r>
            <a:endParaRPr/>
          </a:p>
        </p:txBody>
      </p:sp>
      <p:sp>
        <p:nvSpPr>
          <p:cNvPr id="136" name="Google Shape;136;p20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rgbClr val="FFC000"/>
                </a:solidFill>
              </a:rPr>
              <a:t>Schools and Daycare Centres</a:t>
            </a:r>
            <a:endParaRPr>
              <a:solidFill>
                <a:srgbClr val="FFC000"/>
              </a:solidFill>
            </a:endParaRPr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/>
              <a:t>Retail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rgbClr val="FFC000"/>
                </a:solidFill>
              </a:rPr>
              <a:t>Television Broadcasting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/>
              <a:t>Farms</a:t>
            </a:r>
            <a:endParaRPr/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rgbClr val="FFC000"/>
                </a:solidFill>
              </a:rPr>
              <a:t>Equestrian Centres</a:t>
            </a:r>
            <a:endParaRPr>
              <a:solidFill>
                <a:srgbClr val="FFC000"/>
              </a:solidFill>
            </a:endParaRPr>
          </a:p>
          <a:p>
            <a:pPr indent="0" lvl="0" marL="0" rtl="0" algn="ctr">
              <a:lnSpc>
                <a:spcPct val="15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/>
              <a:t>On-line Coop in various fields…</a:t>
            </a:r>
            <a:endParaRPr/>
          </a:p>
          <a:p>
            <a:pPr indent="-117475" lvl="0" marL="27432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2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50"/>
                                        <p:tgtEl>
                                          <p:spTgt spid="1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 txBox="1"/>
          <p:nvPr>
            <p:ph type="title"/>
          </p:nvPr>
        </p:nvSpPr>
        <p:spPr>
          <a:xfrm>
            <a:off x="300500" y="597800"/>
            <a:ext cx="82296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500"/>
              <a:buFont typeface="Calibri"/>
              <a:buNone/>
            </a:pPr>
            <a:r>
              <a:rPr lang="en-US" sz="4500"/>
              <a:t>Potential Placements</a:t>
            </a:r>
            <a:endParaRPr sz="4500"/>
          </a:p>
        </p:txBody>
      </p:sp>
      <p:sp>
        <p:nvSpPr>
          <p:cNvPr id="142" name="Google Shape;142;p21"/>
          <p:cNvSpPr txBox="1"/>
          <p:nvPr>
            <p:ph idx="1" type="body"/>
          </p:nvPr>
        </p:nvSpPr>
        <p:spPr>
          <a:xfrm>
            <a:off x="533400" y="1600200"/>
            <a:ext cx="8229600" cy="50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2570" lvl="0" marL="2743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Hospitals – i.e.   Cheo, Riverside, Montfort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Dental offices and Vet Clinics and Hospitals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Police Services and Bylaw Services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Physiotherapy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Radio Broadcasting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Computer Programming, Website Design, Website Marketing, Software Applications, Computer Repair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Electricians, plumbers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Auto Mechanic (Auto Service Technician)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Brick and Stone Masonry – 4 Credit, Level 1 Apprenticeship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Primary Army Reserves – 4 credit paid Coop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Schools and Daycare Centres</a:t>
            </a:r>
            <a:endParaRPr sz="1820"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Retail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Television Broadcasting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Farms</a:t>
            </a:r>
            <a:endParaRPr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Equestrian Centres</a:t>
            </a:r>
            <a:endParaRPr sz="1820"/>
          </a:p>
          <a:p>
            <a:pPr indent="-242570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229"/>
              <a:buChar char="✓"/>
            </a:pPr>
            <a:r>
              <a:rPr lang="en-US" sz="1820"/>
              <a:t>Various Virtual Coop Placements - Computer Programming (Coding); Digital </a:t>
            </a:r>
            <a:r>
              <a:rPr lang="en-US" sz="1820"/>
              <a:t>Marketing; Public Relations (i.e. Liberal Party of Canada)</a:t>
            </a:r>
            <a:endParaRPr/>
          </a:p>
          <a:p>
            <a:pPr indent="-164528" lvl="0" marL="274320" rtl="0" algn="l">
              <a:lnSpc>
                <a:spcPct val="80000"/>
              </a:lnSpc>
              <a:spcBef>
                <a:spcPts val="364"/>
              </a:spcBef>
              <a:spcAft>
                <a:spcPts val="0"/>
              </a:spcAft>
              <a:buSzPts val="1729"/>
              <a:buNone/>
            </a:pPr>
            <a:r>
              <a:t/>
            </a:r>
            <a:endParaRPr sz="1820"/>
          </a:p>
        </p:txBody>
      </p:sp>
    </p:spTree>
  </p:cSld>
  <p:clrMapOvr>
    <a:masterClrMapping/>
  </p:clrMapOvr>
  <mc:AlternateContent>
    <mc:Choice Requires="p14">
      <p:transition spd="slow" p14:dur="1200">
        <p14:prism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Flow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